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7" r:id="rId2"/>
    <p:sldId id="265" r:id="rId3"/>
    <p:sldId id="258" r:id="rId4"/>
    <p:sldId id="301" r:id="rId5"/>
    <p:sldId id="391" r:id="rId6"/>
    <p:sldId id="396" r:id="rId7"/>
    <p:sldId id="395" r:id="rId8"/>
    <p:sldId id="394" r:id="rId9"/>
    <p:sldId id="393" r:id="rId10"/>
    <p:sldId id="392" r:id="rId11"/>
    <p:sldId id="269" r:id="rId12"/>
    <p:sldId id="313" r:id="rId13"/>
    <p:sldId id="314" r:id="rId14"/>
    <p:sldId id="315" r:id="rId15"/>
    <p:sldId id="316" r:id="rId16"/>
    <p:sldId id="312" r:id="rId17"/>
    <p:sldId id="295" r:id="rId18"/>
    <p:sldId id="390" r:id="rId19"/>
    <p:sldId id="296" r:id="rId20"/>
    <p:sldId id="302" r:id="rId21"/>
    <p:sldId id="303" r:id="rId22"/>
    <p:sldId id="304" r:id="rId23"/>
    <p:sldId id="305" r:id="rId24"/>
    <p:sldId id="306" r:id="rId25"/>
    <p:sldId id="307" r:id="rId26"/>
    <p:sldId id="308" r:id="rId27"/>
    <p:sldId id="309" r:id="rId28"/>
    <p:sldId id="310" r:id="rId29"/>
    <p:sldId id="311" r:id="rId30"/>
    <p:sldId id="369" r:id="rId31"/>
    <p:sldId id="370" r:id="rId32"/>
    <p:sldId id="371" r:id="rId33"/>
    <p:sldId id="372" r:id="rId34"/>
    <p:sldId id="368" r:id="rId35"/>
    <p:sldId id="374" r:id="rId36"/>
    <p:sldId id="375" r:id="rId37"/>
    <p:sldId id="398" r:id="rId38"/>
    <p:sldId id="399" r:id="rId39"/>
    <p:sldId id="400" r:id="rId40"/>
    <p:sldId id="274" r:id="rId41"/>
    <p:sldId id="358" r:id="rId42"/>
    <p:sldId id="379" r:id="rId43"/>
    <p:sldId id="401" r:id="rId44"/>
    <p:sldId id="359" r:id="rId45"/>
    <p:sldId id="360" r:id="rId46"/>
    <p:sldId id="380" r:id="rId47"/>
    <p:sldId id="381" r:id="rId48"/>
    <p:sldId id="357" r:id="rId49"/>
    <p:sldId id="288" r:id="rId50"/>
    <p:sldId id="294" r:id="rId51"/>
    <p:sldId id="385" r:id="rId52"/>
    <p:sldId id="387" r:id="rId53"/>
    <p:sldId id="386" r:id="rId54"/>
    <p:sldId id="388" r:id="rId55"/>
    <p:sldId id="361" r:id="rId56"/>
    <p:sldId id="378" r:id="rId57"/>
    <p:sldId id="377" r:id="rId58"/>
    <p:sldId id="376" r:id="rId59"/>
    <p:sldId id="362" r:id="rId60"/>
    <p:sldId id="363" r:id="rId61"/>
    <p:sldId id="297" r:id="rId62"/>
    <p:sldId id="318" r:id="rId63"/>
    <p:sldId id="319" r:id="rId64"/>
    <p:sldId id="320" r:id="rId65"/>
    <p:sldId id="321" r:id="rId66"/>
    <p:sldId id="322" r:id="rId67"/>
    <p:sldId id="323" r:id="rId68"/>
    <p:sldId id="324" r:id="rId69"/>
    <p:sldId id="326" r:id="rId70"/>
    <p:sldId id="327" r:id="rId71"/>
    <p:sldId id="329" r:id="rId72"/>
    <p:sldId id="328" r:id="rId73"/>
    <p:sldId id="332" r:id="rId74"/>
    <p:sldId id="334" r:id="rId75"/>
    <p:sldId id="335" r:id="rId76"/>
    <p:sldId id="336" r:id="rId77"/>
    <p:sldId id="338" r:id="rId78"/>
    <p:sldId id="339" r:id="rId79"/>
    <p:sldId id="340" r:id="rId80"/>
    <p:sldId id="341" r:id="rId81"/>
    <p:sldId id="342" r:id="rId82"/>
    <p:sldId id="352" r:id="rId83"/>
    <p:sldId id="344" r:id="rId84"/>
    <p:sldId id="345" r:id="rId85"/>
    <p:sldId id="346" r:id="rId86"/>
    <p:sldId id="347" r:id="rId87"/>
    <p:sldId id="348" r:id="rId88"/>
    <p:sldId id="349" r:id="rId89"/>
    <p:sldId id="350" r:id="rId90"/>
    <p:sldId id="351" r:id="rId91"/>
    <p:sldId id="382" r:id="rId92"/>
    <p:sldId id="383" r:id="rId93"/>
    <p:sldId id="384" r:id="rId94"/>
    <p:sldId id="354" r:id="rId95"/>
    <p:sldId id="278" r:id="rId96"/>
    <p:sldId id="389" r:id="rId97"/>
    <p:sldId id="281" r:id="rId98"/>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F19B97"/>
    <a:srgbClr val="BFBFBF"/>
    <a:srgbClr val="FCD766"/>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4177" autoAdjust="0"/>
  </p:normalViewPr>
  <p:slideViewPr>
    <p:cSldViewPr snapToGrid="0">
      <p:cViewPr>
        <p:scale>
          <a:sx n="66" d="100"/>
          <a:sy n="66" d="100"/>
        </p:scale>
        <p:origin x="1253" y="-14"/>
      </p:cViewPr>
      <p:guideLst>
        <p:guide orient="horz" pos="2160"/>
        <p:guide pos="38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297633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99401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327726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初始阶段架构</a:t>
            </a:r>
          </a:p>
          <a:p>
            <a:r>
              <a:rPr lang="zh-CN" altLang="en-US" dirty="0"/>
              <a:t>应用程序、数据库、文件等所有的资源都在一台服务器上。</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应用服务和数据服务分离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使用缓存改善性能</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a:p>
            <a:endParaRPr lang="en-US" altLang="zh-CN" dirty="0"/>
          </a:p>
          <a:p>
            <a:r>
              <a:rPr lang="zh-CN" altLang="en-US" b="1" dirty="0"/>
              <a:t>使用应用服务器集群改善并发处理能力</a:t>
            </a:r>
            <a:endParaRPr lang="en-US" altLang="zh-CN" b="1" dirty="0"/>
          </a:p>
          <a:p>
            <a:r>
              <a:rPr lang="zh-CN" altLang="en-US" dirty="0"/>
              <a:t>多台服务器通过负载均衡同时向外部提供服务，解决单一服务器处理能力和存储空间不足的问题。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396626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接口维度聚合：这个维度是把实时收到的数据按照接口名维度实时聚合在一起，这样就可以得到每个接口的每秒请求量、平均耗时、成功率等信息。</a:t>
            </a:r>
          </a:p>
          <a:p>
            <a:pPr marL="285750" indent="-2857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机器维度聚合：这个维度是把实时收到的数据按照调用的节点维度聚合在一起，这样就可以从单机维度去查看每个接口的实时请求量、平均耗时等信息。</a:t>
            </a:r>
          </a:p>
          <a:p>
            <a:r>
              <a:rPr lang="zh-CN" altLang="en-US" dirty="0"/>
              <a:t>聚合后的存储</a:t>
            </a:r>
            <a:endParaRPr lang="en-US" altLang="zh-CN" dirty="0"/>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全文检索数据库：比如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Elasticsearch</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，以倒排索引的数据结构存储，需要查询的时候，根据索引来查询。</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时序数据库：比如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OpenTSDB</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，以时序序列数据的方式存储，查询的时候按照时序如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1min</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5min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等维度来查询。</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数据库读写分离</a:t>
            </a:r>
            <a:endParaRPr lang="en-US" altLang="zh-CN" dirty="0"/>
          </a:p>
          <a:p>
            <a:r>
              <a:rPr lang="zh-CN" altLang="en-US" dirty="0"/>
              <a:t>利用数据库的主从热备功能，实现数据库读写分离，从而改善数据库负载压力。</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反向代理和 CDN 加速</a:t>
            </a:r>
            <a:endParaRPr lang="en-US" altLang="zh-CN" dirty="0"/>
          </a:p>
          <a:p>
            <a:r>
              <a:rPr lang="zh-CN" altLang="en-US" dirty="0"/>
              <a:t>采用 </a:t>
            </a:r>
            <a:r>
              <a:rPr lang="en-US" altLang="zh-CN" dirty="0"/>
              <a:t>CDN </a:t>
            </a:r>
            <a:r>
              <a:rPr lang="zh-CN" altLang="en-US" dirty="0"/>
              <a:t>和反向代理加快系统的静态资源访问速度。</a:t>
            </a:r>
            <a:endParaRPr lang="en-US" altLang="zh-CN" dirty="0"/>
          </a:p>
          <a:p>
            <a:endParaRPr lang="en-US" altLang="zh-CN" dirty="0"/>
          </a:p>
          <a:p>
            <a:r>
              <a:rPr lang="zh-CN" altLang="en-US" b="1" dirty="0"/>
              <a:t>分布式文件系统和分布式数据库</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使用 </a:t>
            </a:r>
            <a:r>
              <a:rPr lang="en-US" altLang="zh-CN" b="1" i="0" dirty="0">
                <a:solidFill>
                  <a:srgbClr val="333333"/>
                </a:solidFill>
                <a:effectLst/>
                <a:latin typeface="Open Sans" panose="020B0606030504020204" pitchFamily="34" charset="0"/>
              </a:rPr>
              <a:t>NoSQL </a:t>
            </a:r>
            <a:r>
              <a:rPr lang="zh-CN" altLang="en-US" b="1" i="0" dirty="0">
                <a:solidFill>
                  <a:srgbClr val="333333"/>
                </a:solidFill>
                <a:effectLst/>
                <a:latin typeface="Open Sans" panose="020B0606030504020204" pitchFamily="34" charset="0"/>
              </a:rPr>
              <a:t>和搜索引擎</a:t>
            </a:r>
            <a:endParaRPr lang="en-US" altLang="zh-CN"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138165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分布式服务</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公共业务提取出来，独立部署。由这些可复用的业务连接数据库，通过分布式服务提供共用业务服务。</a:t>
            </a:r>
            <a:endParaRPr lang="en-US" altLang="zh-CN" dirty="0"/>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27858379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8213315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97</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2021/7/11</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2021/7/11</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8.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6.xm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9.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6.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9.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533559" y="4531544"/>
            <a:ext cx="31248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2021.06</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4035062" y="5134662"/>
            <a:ext cx="4121876" cy="574400"/>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909679" y="1251396"/>
            <a:ext cx="10594768" cy="4355207"/>
            <a:chOff x="866136" y="1070775"/>
            <a:chExt cx="10594768" cy="4355207"/>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BASE 理论是对 CAP 中一致性和可用性权衡的结果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1135" y="909436"/>
            <a:ext cx="8732858" cy="2264851"/>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兰伯特提出的拜占庭讲解问题：</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将军们通过投票来达成一致策略：同进或同退。</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a:extLst>
              <a:ext uri="{FF2B5EF4-FFF2-40B4-BE49-F238E27FC236}">
                <a16:creationId xmlns:a16="http://schemas.microsoft.com/office/drawing/2014/main" id="{0035AE25-EDA8-4061-9205-CB558FC81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49" y="3242573"/>
            <a:ext cx="7007830" cy="350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a:extLst>
              <a:ext uri="{FF2B5EF4-FFF2-40B4-BE49-F238E27FC236}">
                <a16:creationId xmlns:a16="http://schemas.microsoft.com/office/drawing/2014/main" id="{CAC52DE9-F177-462F-B2E1-2FD1FB79E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01" y="1391245"/>
            <a:ext cx="6896445" cy="22709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D28AEC8-FDE9-428C-AF55-BE113731B1C2}"/>
              </a:ext>
            </a:extLst>
          </p:cNvPr>
          <p:cNvSpPr txBox="1"/>
          <p:nvPr/>
        </p:nvSpPr>
        <p:spPr>
          <a:xfrm>
            <a:off x="2433129" y="1115757"/>
            <a:ext cx="372450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3</a:t>
            </a:r>
          </a:p>
        </p:txBody>
      </p:sp>
      <p:sp>
        <p:nvSpPr>
          <p:cNvPr id="12" name="文本框 11">
            <a:extLst>
              <a:ext uri="{FF2B5EF4-FFF2-40B4-BE49-F238E27FC236}">
                <a16:creationId xmlns:a16="http://schemas.microsoft.com/office/drawing/2014/main" id="{702CD2CB-7295-48E0-87FC-B03B55148E89}"/>
              </a:ext>
            </a:extLst>
          </p:cNvPr>
          <p:cNvSpPr txBox="1"/>
          <p:nvPr/>
        </p:nvSpPr>
        <p:spPr>
          <a:xfrm>
            <a:off x="2433129" y="3800760"/>
            <a:ext cx="2899317" cy="338554"/>
          </a:xfrm>
          <a:prstGeom prst="rect">
            <a:avLst/>
          </a:prstGeom>
          <a:noFill/>
        </p:spPr>
        <p:txBody>
          <a:bodyPr wrap="square">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叛徒人数为 1，将军人数为 4</a:t>
            </a:r>
          </a:p>
        </p:txBody>
      </p:sp>
      <p:pic>
        <p:nvPicPr>
          <p:cNvPr id="7" name="图片 6">
            <a:extLst>
              <a:ext uri="{FF2B5EF4-FFF2-40B4-BE49-F238E27FC236}">
                <a16:creationId xmlns:a16="http://schemas.microsoft.com/office/drawing/2014/main" id="{CC9AD112-2372-45D0-9559-A068D8EEB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2" y="4275384"/>
            <a:ext cx="7030023" cy="2453801"/>
          </a:xfrm>
          <a:prstGeom prst="rect">
            <a:avLst/>
          </a:prstGeom>
        </p:spPr>
      </p:pic>
      <p:sp>
        <p:nvSpPr>
          <p:cNvPr id="17" name="文本框 16">
            <a:extLst>
              <a:ext uri="{FF2B5EF4-FFF2-40B4-BE49-F238E27FC236}">
                <a16:creationId xmlns:a16="http://schemas.microsoft.com/office/drawing/2014/main" id="{6E14F1E1-DC83-4211-8BA9-42AC4F18F4F3}"/>
              </a:ext>
            </a:extLst>
          </p:cNvPr>
          <p:cNvSpPr txBox="1"/>
          <p:nvPr/>
        </p:nvSpPr>
        <p:spPr>
          <a:xfrm>
            <a:off x="7740296" y="2009804"/>
            <a:ext cx="3468029"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这个示例中，将军人数不满足 3m + 1，无法保证忠诚的副官都执行将军的命令。</a:t>
            </a:r>
          </a:p>
        </p:txBody>
      </p:sp>
      <p:sp>
        <p:nvSpPr>
          <p:cNvPr id="19" name="文本框 18">
            <a:extLst>
              <a:ext uri="{FF2B5EF4-FFF2-40B4-BE49-F238E27FC236}">
                <a16:creationId xmlns:a16="http://schemas.microsoft.com/office/drawing/2014/main" id="{122E172D-3FEF-4E8B-91F4-C08021116343}"/>
              </a:ext>
            </a:extLst>
          </p:cNvPr>
          <p:cNvSpPr txBox="1"/>
          <p:nvPr/>
        </p:nvSpPr>
        <p:spPr>
          <a:xfrm>
            <a:off x="7740296" y="4852691"/>
            <a:ext cx="3980985" cy="830997"/>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这个示例中，将军人数满足 3m + 1，无论是副官中有叛徒，还是将军是叛徒，都能保证忠诚的副官执行将军的命令。</a:t>
            </a:r>
          </a:p>
        </p:txBody>
      </p:sp>
    </p:spTree>
    <p:extLst>
      <p:ext uri="{BB962C8B-B14F-4D97-AF65-F5344CB8AC3E}">
        <p14:creationId xmlns:p14="http://schemas.microsoft.com/office/powerpoint/2010/main" val="65875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b="1" dirty="0">
                <a:solidFill>
                  <a:srgbClr val="788BA9"/>
                </a:solidFill>
                <a:latin typeface="微软雅黑" panose="020B0503020204020204" pitchFamily="34" charset="-122"/>
                <a:ea typeface="微软雅黑" panose="020B0503020204020204" pitchFamily="34" charset="-122"/>
                <a:cs typeface="+mn-ea"/>
              </a:rPr>
              <a:t>共识性（</a:t>
            </a:r>
            <a:r>
              <a:rPr lang="en-US" altLang="zh-CN" b="1" dirty="0">
                <a:solidFill>
                  <a:srgbClr val="788BA9"/>
                </a:solidFill>
                <a:latin typeface="微软雅黑" panose="020B0503020204020204" pitchFamily="34" charset="-122"/>
                <a:ea typeface="微软雅黑" panose="020B0503020204020204" pitchFamily="34" charset="-122"/>
                <a:cs typeface="+mn-ea"/>
              </a:rPr>
              <a:t>consensus</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559136" y="4211025"/>
            <a:ext cx="5373597" cy="1347472"/>
          </a:xfrm>
          <a:prstGeom prst="rect">
            <a:avLst/>
          </a:prstGeom>
        </p:spPr>
        <p:txBody>
          <a:bodyPr vert="horz" wrap="square" lIns="0" tIns="0" rIns="0" bIns="0" anchor="ctr" anchorCtr="0">
            <a:noAutofit/>
          </a:bodyPr>
          <a:lstStyle/>
          <a:p>
            <a:pPr>
              <a:lnSpc>
                <a:spcPct val="115000"/>
              </a:lnSpc>
              <a:spcAft>
                <a:spcPts val="0"/>
              </a:spcAft>
            </a:pPr>
            <a:r>
              <a:rPr lang="zh-CN" altLang="zh-CN" sz="1400"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p>
          <a:p>
            <a:r>
              <a:rPr lang="zh-CN" altLang="zh-CN" sz="1400"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sz="1400" dirty="0">
              <a:solidFill>
                <a:schemeClr val="bg1">
                  <a:lumMod val="50000"/>
                </a:schemeClr>
              </a:solidFill>
              <a:latin typeface="+mn-ea"/>
              <a:cs typeface="+mn-ea"/>
            </a:endParaRPr>
          </a:p>
        </p:txBody>
      </p:sp>
      <p:sp>
        <p:nvSpPr>
          <p:cNvPr id="203" name="Rectangle 2">
            <a:extLst>
              <a:ext uri="{FF2B5EF4-FFF2-40B4-BE49-F238E27FC236}">
                <a16:creationId xmlns:a16="http://schemas.microsoft.com/office/drawing/2014/main" id="{76FEE83D-5AE9-480E-BF4D-7BF28EFAC01F}"/>
              </a:ext>
            </a:extLst>
          </p:cNvPr>
          <p:cNvSpPr/>
          <p:nvPr/>
        </p:nvSpPr>
        <p:spPr>
          <a:xfrm>
            <a:off x="2265476" y="3782639"/>
            <a:ext cx="1960916"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7161" y="-2028"/>
            <a:ext cx="3305792" cy="886781"/>
          </a:xfrm>
          <a:prstGeom prst="rect">
            <a:avLst/>
          </a:prstGeom>
          <a:noFill/>
          <a:ln w="9525">
            <a:noFill/>
            <a:miter lim="800000"/>
            <a:headEnd/>
            <a:tailEnd/>
          </a:ln>
        </p:spPr>
        <p:txBody>
          <a:bodyPr wrap="square">
            <a:spAutoFit/>
          </a:bodyPr>
          <a:lstStyle/>
          <a:p>
            <a:pPr algn="ctr">
              <a:lnSpc>
                <a:spcPct val="130000"/>
              </a:lnSpc>
            </a:pPr>
            <a:r>
              <a:rPr lang="zh-CN" alt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6428549" y="1834443"/>
            <a:ext cx="5373597" cy="1347472"/>
          </a:xfrm>
          <a:prstGeom prst="rect">
            <a:avLst/>
          </a:prstGeom>
        </p:spPr>
        <p:txBody>
          <a:bodyPr vert="horz" wrap="square" lIns="0" tIns="0" rIns="0" bIns="0" anchor="ctr" anchorCtr="0">
            <a:noAutofit/>
          </a:bodyPr>
          <a:lstStyle/>
          <a:p>
            <a:r>
              <a:rPr lang="zh-CN" altLang="zh-CN" sz="1400"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sz="1400"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7923165" y="1476908"/>
            <a:ext cx="2384364" cy="415498"/>
          </a:xfrm>
          <a:prstGeom prst="rect">
            <a:avLst/>
          </a:prstGeom>
        </p:spPr>
        <p:txBody>
          <a:bodyPr wrap="none" lIns="0" tIns="0" rIns="0" bIns="0" anchor="ctr">
            <a:normAutofit/>
          </a:bodyPr>
          <a:lstStyle/>
          <a:p>
            <a:pPr algn="ctr"/>
            <a:r>
              <a:rPr lang="zh-CN" altLang="en-US" b="1" dirty="0">
                <a:solidFill>
                  <a:srgbClr val="D67A71"/>
                </a:solidFill>
                <a:cs typeface="+mn-ea"/>
                <a:sym typeface="+mn-lt"/>
              </a:rPr>
              <a:t>分布式为什么难学？</a:t>
            </a:r>
          </a:p>
        </p:txBody>
      </p:sp>
    </p:spTree>
    <p:extLst>
      <p:ext uri="{BB962C8B-B14F-4D97-AF65-F5344CB8AC3E}">
        <p14:creationId xmlns:p14="http://schemas.microsoft.com/office/powerpoint/2010/main" val="125171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1 -0.22315 L -8.33333E-7 -2.59259E-6 " pathEditMode="relative" rAng="0" ptsTypes="AA">
                                      <p:cBhvr>
                                        <p:cTn id="9" dur="1000" fill="hold"/>
                                        <p:tgtEl>
                                          <p:spTgt spid="97"/>
                                        </p:tgtEl>
                                        <p:attrNameLst>
                                          <p:attrName>ppt_x</p:attrName>
                                          <p:attrName>ppt_y</p:attrName>
                                        </p:attrNameLst>
                                      </p:cBhvr>
                                      <p:rCtr x="8164" y="11157"/>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7 0.22338 L 2.91667E-6 -1.48148E-6 " pathEditMode="relative" rAng="0" ptsTypes="AA">
                                      <p:cBhvr>
                                        <p:cTn id="16" dur="1000" fill="hold"/>
                                        <p:tgtEl>
                                          <p:spTgt spid="3"/>
                                        </p:tgtEl>
                                        <p:attrNameLst>
                                          <p:attrName>ppt_x</p:attrName>
                                          <p:attrName>ppt_y</p:attrName>
                                        </p:attrNameLst>
                                      </p:cBhvr>
                                      <p:rCtr x="-12005" y="-1118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3 3.7037E-6 L -0.10886 3.7037E-6 " pathEditMode="relative" rAng="0" ptsTypes="AA">
                                      <p:cBhvr>
                                        <p:cTn id="38" dur="750" spd="-100000" fill="hold"/>
                                        <p:tgtEl>
                                          <p:spTgt spid="195"/>
                                        </p:tgtEl>
                                        <p:attrNameLst>
                                          <p:attrName>ppt_x</p:attrName>
                                          <p:attrName>ppt_y</p:attrName>
                                        </p:attrNameLst>
                                      </p:cBhvr>
                                      <p:rCtr x="-6211" y="0"/>
                                    </p:animMotion>
                                  </p:childTnLst>
                                </p:cTn>
                              </p:par>
                              <p:par>
                                <p:cTn id="39" presetID="35" presetClass="path" presetSubtype="0" accel="50000" decel="50000" fill="hold" grpId="2" nodeType="withEffect">
                                  <p:stCondLst>
                                    <p:cond delay="1750"/>
                                  </p:stCondLst>
                                  <p:childTnLst>
                                    <p:animMotion origin="layout" path="M 0.01601 3.7037E-6 L 1.45833E-6 3.7037E-6 " pathEditMode="relative" rAng="0" ptsTypes="AA">
                                      <p:cBhvr>
                                        <p:cTn id="40" dur="750" fill="hold"/>
                                        <p:tgtEl>
                                          <p:spTgt spid="195"/>
                                        </p:tgtEl>
                                        <p:attrNameLst>
                                          <p:attrName>ppt_x</p:attrName>
                                          <p:attrName>ppt_y</p:attrName>
                                        </p:attrNameLst>
                                      </p:cBhvr>
                                      <p:rCtr x="-807"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305444" y="1243077"/>
            <a:ext cx="9654138" cy="1884618"/>
          </a:xfrm>
          <a:prstGeom prst="rect">
            <a:avLst/>
          </a:prstGeom>
        </p:spPr>
        <p:txBody>
          <a:bodyPr wrap="square">
            <a:spAutoFit/>
          </a:bodyPr>
          <a:lstStyle/>
          <a:p>
            <a:pPr>
              <a:lnSpc>
                <a:spcPct val="150000"/>
              </a:lnSpc>
            </a:pPr>
            <a:r>
              <a:rPr lang="en-US" altLang="zh-CN" sz="2000" b="1" dirty="0">
                <a:solidFill>
                  <a:srgbClr val="D67A71"/>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2000" dirty="0">
                <a:solidFill>
                  <a:srgbClr val="788BA9"/>
                </a:solidFill>
                <a:latin typeface="微软雅黑" panose="020B0503020204020204" pitchFamily="34" charset="-122"/>
                <a:ea typeface="微软雅黑" panose="020B0503020204020204" pitchFamily="34" charset="-122"/>
                <a:cs typeface="+mn-ea"/>
              </a:rPr>
              <a:t>Raft </a:t>
            </a:r>
            <a:r>
              <a:rPr lang="zh-CN" altLang="en-US" sz="2000"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2000" dirty="0">
                <a:solidFill>
                  <a:srgbClr val="788BA9"/>
                </a:solidFill>
                <a:latin typeface="微软雅黑" panose="020B0503020204020204" pitchFamily="34" charset="-122"/>
                <a:ea typeface="微软雅黑" panose="020B0503020204020204" pitchFamily="34" charset="-122"/>
                <a:cs typeface="+mn-ea"/>
              </a:rPr>
              <a:t>CAP </a:t>
            </a:r>
            <a:r>
              <a:rPr lang="zh-CN" altLang="en-US" sz="2000"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2000" dirty="0">
                <a:solidFill>
                  <a:srgbClr val="788BA9"/>
                </a:solidFill>
                <a:latin typeface="微软雅黑" panose="020B0503020204020204" pitchFamily="34" charset="-122"/>
                <a:ea typeface="微软雅黑" panose="020B0503020204020204" pitchFamily="34" charset="-122"/>
                <a:cs typeface="+mn-ea"/>
              </a:rPr>
              <a:t>CP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5462269" y="4900547"/>
            <a:ext cx="1481139" cy="1458912"/>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4543108" y="5019609"/>
            <a:ext cx="1295400" cy="1265238"/>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3820795" y="5146609"/>
            <a:ext cx="1028700" cy="1041400"/>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4265298" y="5529197"/>
            <a:ext cx="225425" cy="241300"/>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7457760" y="5530786"/>
            <a:ext cx="242887" cy="250825"/>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5113021" y="5548247"/>
            <a:ext cx="258763" cy="222250"/>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5186047" y="5584763"/>
            <a:ext cx="68263" cy="68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5276535" y="5594288"/>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5276535" y="5629212"/>
            <a:ext cx="57151"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5186047" y="5676835"/>
            <a:ext cx="147639" cy="11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5186047" y="5713347"/>
            <a:ext cx="147639" cy="11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6203636" y="5508559"/>
            <a:ext cx="301625" cy="300038"/>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1500">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6249673" y="5548251"/>
            <a:ext cx="155575" cy="141287"/>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6333809" y="5657788"/>
            <a:ext cx="117475" cy="138113"/>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6397309" y="5514913"/>
            <a:ext cx="103187" cy="193675"/>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80296" tIns="40148" rIns="80296" bIns="40148"/>
          <a:lstStyle/>
          <a:p>
            <a:endParaRPr lang="zh-CN" altLang="en-US"/>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5311628" y="4127770"/>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7845762" y="5155688"/>
            <a:ext cx="1473200"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1220621" y="5186997"/>
            <a:ext cx="1723398"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2000" b="1" dirty="0">
                <a:solidFill>
                  <a:srgbClr val="D67A71"/>
                </a:solidFill>
                <a:latin typeface="微软雅黑" panose="020B0503020204020204" pitchFamily="34" charset="-122"/>
                <a:cs typeface="+mn-ea"/>
              </a:rPr>
              <a:t>选举 </a:t>
            </a:r>
            <a:r>
              <a:rPr lang="en-US" altLang="zh-CN" sz="2000" b="1" dirty="0">
                <a:solidFill>
                  <a:srgbClr val="D67A71"/>
                </a:solidFill>
                <a:latin typeface="微软雅黑" panose="020B0503020204020204" pitchFamily="34" charset="-122"/>
                <a:cs typeface="+mn-ea"/>
              </a:rPr>
              <a:t>Leader</a:t>
            </a:r>
            <a:endParaRPr lang="zh-CN" altLang="en-US" sz="2000" b="1" dirty="0">
              <a:solidFill>
                <a:srgbClr val="D67A71"/>
              </a:solidFill>
              <a:latin typeface="微软雅黑" panose="020B0503020204020204" pitchFamily="34" charset="-122"/>
              <a:cs typeface="+mn-ea"/>
            </a:endParaRPr>
          </a:p>
        </p:txBody>
      </p:sp>
      <p:sp>
        <p:nvSpPr>
          <p:cNvPr id="36" name="文本框 35">
            <a:extLst>
              <a:ext uri="{FF2B5EF4-FFF2-40B4-BE49-F238E27FC236}">
                <a16:creationId xmlns:a16="http://schemas.microsoft.com/office/drawing/2014/main" id="{2C2ECE12-38E1-4CB9-905F-9F1EC47DE5E7}"/>
              </a:ext>
            </a:extLst>
          </p:cNvPr>
          <p:cNvSpPr txBox="1"/>
          <p:nvPr/>
        </p:nvSpPr>
        <p:spPr>
          <a:xfrm>
            <a:off x="3354388" y="3262660"/>
            <a:ext cx="7178040" cy="499624"/>
          </a:xfrm>
          <a:prstGeom prst="rect">
            <a:avLst/>
          </a:prstGeom>
          <a:noFill/>
        </p:spPr>
        <p:txBody>
          <a:bodyPr wrap="square">
            <a:spAutoFit/>
          </a:bodyPr>
          <a:lstStyle/>
          <a:p>
            <a:pPr>
              <a:lnSpc>
                <a:spcPct val="150000"/>
              </a:lnSpc>
            </a:pPr>
            <a:r>
              <a:rPr lang="en-US" altLang="zh-CN" sz="2000" i="1" dirty="0">
                <a:solidFill>
                  <a:srgbClr val="788BA9"/>
                </a:solidFill>
                <a:latin typeface="微软雅黑" panose="020B0503020204020204" pitchFamily="34" charset="-122"/>
                <a:ea typeface="微软雅黑" panose="020B0503020204020204" pitchFamily="34" charset="-122"/>
                <a:cs typeface="+mn-ea"/>
              </a:rPr>
              <a:t>Raft </a:t>
            </a:r>
            <a:r>
              <a:rPr lang="zh-CN" altLang="en-US" sz="2000" i="1"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a:off x="2944019" y="5390642"/>
            <a:ext cx="1171259" cy="1"/>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6132513" y="5390642"/>
            <a:ext cx="1924701"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4698366" y="4746072"/>
            <a:ext cx="1027917" cy="198607"/>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227" y="984808"/>
            <a:ext cx="7930057" cy="355915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183417" y="4887755"/>
            <a:ext cx="10718782" cy="1526187"/>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 Raft 中，每个服务器都处于这三个角色之一 ：</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领导者，通常一个系统中是一主（Leader）多从（Follower）。Leader 负责处理所有的客户端请求。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跟随者，不会发送任何请求，只是简单的响应来自 Leader 或者 Candidate 的请求。</a:t>
            </a:r>
          </a:p>
          <a:p>
            <a:pPr marL="285750" indent="-285750">
              <a:lnSpc>
                <a:spcPct val="150000"/>
              </a:lnSpc>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时的临时角色。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
        <p:nvSpPr>
          <p:cNvPr id="2" name="矩形 1">
            <a:extLst>
              <a:ext uri="{FF2B5EF4-FFF2-40B4-BE49-F238E27FC236}">
                <a16:creationId xmlns:a16="http://schemas.microsoft.com/office/drawing/2014/main" id="{EFC36D2D-8E7A-4261-8D38-636FA2CD29D5}"/>
              </a:ext>
            </a:extLst>
          </p:cNvPr>
          <p:cNvSpPr/>
          <p:nvPr/>
        </p:nvSpPr>
        <p:spPr>
          <a:xfrm>
            <a:off x="1079483" y="1537552"/>
            <a:ext cx="9669779"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使用一种</a:t>
            </a:r>
            <a:r>
              <a:rPr lang="zh-CN" altLang="en-US" b="1" dirty="0">
                <a:solidFill>
                  <a:srgbClr val="788BA9"/>
                </a:solidFill>
                <a:latin typeface="微软雅黑" panose="020B0503020204020204" pitchFamily="34" charset="-122"/>
                <a:ea typeface="微软雅黑" panose="020B0503020204020204" pitchFamily="34" charset="-122"/>
                <a:cs typeface="+mn-ea"/>
              </a:rPr>
              <a:t>心跳机制</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来</a:t>
            </a:r>
            <a:r>
              <a:rPr lang="zh-CN" altLang="en-US" b="1" dirty="0">
                <a:solidFill>
                  <a:srgbClr val="788BA9"/>
                </a:solidFill>
                <a:latin typeface="微软雅黑" panose="020B0503020204020204" pitchFamily="34" charset="-122"/>
                <a:ea typeface="微软雅黑" panose="020B0503020204020204" pitchFamily="34" charset="-122"/>
                <a:cs typeface="+mn-ea"/>
              </a:rPr>
              <a:t>触发 Leader 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b="1" dirty="0">
                <a:solidFill>
                  <a:srgbClr val="788BA9"/>
                </a:solidFill>
                <a:latin typeface="微软雅黑" panose="020B0503020204020204" pitchFamily="34" charset="-122"/>
                <a:ea typeface="微软雅黑" panose="020B0503020204020204" pitchFamily="34" charset="-122"/>
                <a:cs typeface="+mn-ea"/>
              </a:rPr>
              <a:t>周期性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的心跳消息，就会认为当前 Term 没有可用的 Leader，并发起选举来选出新的 Leader。</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Tree>
    <p:extLst>
      <p:ext uri="{BB962C8B-B14F-4D97-AF65-F5344CB8AC3E}">
        <p14:creationId xmlns:p14="http://schemas.microsoft.com/office/powerpoint/2010/main" val="25326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617" y="1041372"/>
            <a:ext cx="4767967" cy="2514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35163" y="902836"/>
            <a:ext cx="5156222" cy="27187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744" y="3611956"/>
            <a:ext cx="5156223" cy="271873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293062" y="3552212"/>
            <a:ext cx="5040423" cy="265767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3404246" y="2012135"/>
            <a:ext cx="3008785"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126644" y="2012135"/>
            <a:ext cx="2865349" cy="584775"/>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）此时，</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向所有其他节点发送投票请求。</a:t>
            </a:r>
          </a:p>
        </p:txBody>
      </p:sp>
      <p:sp>
        <p:nvSpPr>
          <p:cNvPr id="6" name="矩形 5">
            <a:extLst>
              <a:ext uri="{FF2B5EF4-FFF2-40B4-BE49-F238E27FC236}">
                <a16:creationId xmlns:a16="http://schemas.microsoft.com/office/drawing/2014/main" id="{B8B2B5C7-5AFA-440D-9BA0-2414007790F4}"/>
              </a:ext>
            </a:extLst>
          </p:cNvPr>
          <p:cNvSpPr/>
          <p:nvPr/>
        </p:nvSpPr>
        <p:spPr>
          <a:xfrm>
            <a:off x="3382003" y="4595796"/>
            <a:ext cx="3229628"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）其它节点会对投票请求进行回复，如果超过半数以上的节点投票了，那么该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就会立即变成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9126644" y="4659015"/>
            <a:ext cx="2941990"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会周期性地发送心跳消息给所有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3078"/>
                                        </p:tgtEl>
                                        <p:attrNameLst>
                                          <p:attrName>style.visibility</p:attrName>
                                        </p:attrNameLst>
                                      </p:cBhvr>
                                      <p:to>
                                        <p:strVal val="visible"/>
                                      </p:to>
                                    </p:set>
                                    <p:animEffect transition="in" filter="fade">
                                      <p:cBhvr>
                                        <p:cTn id="35" dur="500"/>
                                        <p:tgtEl>
                                          <p:spTgt spid="307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3080"/>
                                        </p:tgtEl>
                                        <p:attrNameLst>
                                          <p:attrName>style.visibility</p:attrName>
                                        </p:attrNameLst>
                                      </p:cBhvr>
                                      <p:to>
                                        <p:strVal val="visible"/>
                                      </p:to>
                                    </p:set>
                                    <p:animEffect transition="in" filter="fade">
                                      <p:cBhvr>
                                        <p:cTn id="43"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1596" y="3972709"/>
            <a:ext cx="5337802" cy="28144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78846" y="1071520"/>
            <a:ext cx="5337802" cy="2814477"/>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4976529" y="2040879"/>
            <a:ext cx="4636101" cy="1323439"/>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）如果有多个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成为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，并且所获得票数相同，那么就需要重新开始投票。例如图中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p>
        </p:txBody>
      </p:sp>
      <p:sp>
        <p:nvSpPr>
          <p:cNvPr id="5" name="矩形 4">
            <a:extLst>
              <a:ext uri="{FF2B5EF4-FFF2-40B4-BE49-F238E27FC236}">
                <a16:creationId xmlns:a16="http://schemas.microsoft.com/office/drawing/2014/main" id="{5178C340-6AC1-484E-AC22-4B5077713C67}"/>
              </a:ext>
            </a:extLst>
          </p:cNvPr>
          <p:cNvSpPr/>
          <p:nvPr/>
        </p:nvSpPr>
        <p:spPr>
          <a:xfrm>
            <a:off x="4976529" y="4989855"/>
            <a:ext cx="4761831" cy="830997"/>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）当重新开始投票时，由于每个节点设置的随机竞选超时时间不同，因此能下一次再次出现多个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5702008" y="1693479"/>
            <a:ext cx="6096000" cy="923330"/>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b="1" dirty="0">
                <a:solidFill>
                  <a:srgbClr val="788BA9"/>
                </a:solidFill>
                <a:latin typeface="微软雅黑" panose="020B0503020204020204" pitchFamily="34" charset="-122"/>
                <a:ea typeface="微软雅黑" panose="020B0503020204020204" pitchFamily="34" charset="-122"/>
                <a:cs typeface="+mn-ea"/>
              </a:rPr>
              <a:t>log index</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b="1" dirty="0">
                <a:solidFill>
                  <a:srgbClr val="788BA9"/>
                </a:solidFill>
                <a:latin typeface="微软雅黑" panose="020B0503020204020204" pitchFamily="34" charset="-122"/>
                <a:ea typeface="微软雅黑" panose="020B0503020204020204" pitchFamily="34" charset="-122"/>
                <a:cs typeface="+mn-ea"/>
              </a:rPr>
              <a:t>log entry</a:t>
            </a:r>
            <a:r>
              <a:rPr lang="zh-CN" altLang="en-US" b="1" dirty="0">
                <a:solidFill>
                  <a:srgbClr val="788BA9"/>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b="1" dirty="0">
                <a:solidFill>
                  <a:srgbClr val="788BA9"/>
                </a:solidFill>
                <a:latin typeface="微软雅黑" panose="020B0503020204020204" pitchFamily="34" charset="-122"/>
                <a:ea typeface="微软雅黑" panose="020B0503020204020204" pitchFamily="34" charset="-122"/>
                <a:cs typeface="+mn-ea"/>
              </a:rPr>
              <a:t>Term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30" y="1732025"/>
            <a:ext cx="5248268" cy="39382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5702008" y="3193819"/>
            <a:ext cx="6096000" cy="1754326"/>
          </a:xfrm>
          <a:prstGeom prst="rect">
            <a:avLst/>
          </a:prstGeom>
        </p:spPr>
        <p:txBody>
          <a:bodyPr>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05" y="1109663"/>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6652" y="841150"/>
            <a:ext cx="4280657"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605" y="3919977"/>
            <a:ext cx="4280656" cy="231933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76653" y="3775257"/>
            <a:ext cx="4280656" cy="23193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3615863" y="1828095"/>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（1）来自客户端的修改都会被传入 Leader。注意该修改还未被提交，只是写入日志中。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3615863" y="4186959"/>
            <a:ext cx="2576372" cy="738664"/>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会等待大多数的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也进行了修改，然后才将修改提交。</a:t>
            </a:r>
          </a:p>
        </p:txBody>
      </p:sp>
      <p:sp>
        <p:nvSpPr>
          <p:cNvPr id="15" name="矩形 14">
            <a:extLst>
              <a:ext uri="{FF2B5EF4-FFF2-40B4-BE49-F238E27FC236}">
                <a16:creationId xmlns:a16="http://schemas.microsoft.com/office/drawing/2014/main" id="{17EAD9DE-5692-44E4-9712-9ACC40C3AE53}"/>
              </a:ext>
            </a:extLst>
          </p:cNvPr>
          <p:cNvSpPr/>
          <p:nvPr/>
        </p:nvSpPr>
        <p:spPr>
          <a:xfrm>
            <a:off x="9376344" y="1828095"/>
            <a:ext cx="2576372" cy="523220"/>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会把修改复制到所有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9382472" y="4250384"/>
            <a:ext cx="2570244" cy="954107"/>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会通知的所有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让它们也提交修改，此时所有节点的值达成一致。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50"/>
                                        </p:tgtEl>
                                        <p:attrNameLst>
                                          <p:attrName>style.visibility</p:attrName>
                                        </p:attrNameLst>
                                      </p:cBhvr>
                                      <p:to>
                                        <p:strVal val="visible"/>
                                      </p:to>
                                    </p:set>
                                    <p:animEffect transition="in" filter="fade">
                                      <p:cBhvr>
                                        <p:cTn id="24" dur="500"/>
                                        <p:tgtEl>
                                          <p:spTgt spid="61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52"/>
                                        </p:tgtEl>
                                        <p:attrNameLst>
                                          <p:attrName>style.visibility</p:attrName>
                                        </p:attrNameLst>
                                      </p:cBhvr>
                                      <p:to>
                                        <p:strVal val="visible"/>
                                      </p:to>
                                    </p:set>
                                    <p:animEffect transition="in" filter="fade">
                                      <p:cBhvr>
                                        <p:cTn id="32" dur="500"/>
                                        <p:tgtEl>
                                          <p:spTgt spid="61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54"/>
                                        </p:tgtEl>
                                        <p:attrNameLst>
                                          <p:attrName>style.visibility</p:attrName>
                                        </p:attrNameLst>
                                      </p:cBhvr>
                                      <p:to>
                                        <p:strVal val="visible"/>
                                      </p:to>
                                    </p:set>
                                    <p:animEffect transition="in" filter="fade">
                                      <p:cBhvr>
                                        <p:cTn id="40" dur="500"/>
                                        <p:tgtEl>
                                          <p:spTgt spid="61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 grpId="0"/>
      <p:bldP spid="14" grpId="0"/>
      <p:bldP spid="15"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566162"/>
            <a:ext cx="5100589" cy="35039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6096000" y="2151727"/>
            <a:ext cx="5701748" cy="2800767"/>
          </a:xfrm>
          <a:prstGeom prst="rect">
            <a:avLst/>
          </a:prstGeom>
        </p:spPr>
        <p:txBody>
          <a:bodyPr wrap="square">
            <a:spAutoFit/>
          </a:bodyPr>
          <a:lstStyle/>
          <a:p>
            <a:r>
              <a:rPr lang="en-US" altLang="zh-CN" sz="1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600" b="1" dirty="0">
                <a:solidFill>
                  <a:srgbClr val="788BA9"/>
                </a:solidFill>
                <a:latin typeface="微软雅黑" panose="020B0503020204020204" pitchFamily="34" charset="-122"/>
                <a:ea typeface="微软雅黑" panose="020B0503020204020204" pitchFamily="34" charset="-122"/>
                <a:cs typeface="+mn-ea"/>
              </a:rPr>
              <a:t>和 </a:t>
            </a:r>
            <a:r>
              <a:rPr lang="en-US" altLang="zh-CN" sz="1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600" b="1" dirty="0">
                <a:solidFill>
                  <a:srgbClr val="788BA9"/>
                </a:solidFill>
                <a:latin typeface="微软雅黑" panose="020B0503020204020204" pitchFamily="34" charset="-122"/>
                <a:ea typeface="微软雅黑" panose="020B0503020204020204" pitchFamily="34" charset="-122"/>
                <a:cs typeface="+mn-ea"/>
              </a:rPr>
              <a:t>日志一致的保证</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endParaRPr lang="zh-CN" altLang="en-US" sz="16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通过强制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复制它的日志来处理日志的不一致，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上的不一致的日志会被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的日志覆盖。</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a:p>
            <a:pPr marL="285750" indent="-285750">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会从后往前试，每次日志条目失败后尝试前一个日志条目，直到成功找到每个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的日志一致位点，然后向后逐条覆盖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p>
        </p:txBody>
      </p:sp>
      <p:sp>
        <p:nvSpPr>
          <p:cNvPr id="4" name="矩形 3">
            <a:extLst>
              <a:ext uri="{FF2B5EF4-FFF2-40B4-BE49-F238E27FC236}">
                <a16:creationId xmlns:a16="http://schemas.microsoft.com/office/drawing/2014/main" id="{1AEEDBA9-D9D4-49B0-B513-3C84630FB897}"/>
              </a:ext>
            </a:extLst>
          </p:cNvPr>
          <p:cNvSpPr/>
          <p:nvPr/>
        </p:nvSpPr>
        <p:spPr>
          <a:xfrm>
            <a:off x="652344" y="5291838"/>
            <a:ext cx="4646374" cy="1200329"/>
          </a:xfrm>
          <a:prstGeom prst="rect">
            <a:avLst/>
          </a:prstGeom>
        </p:spPr>
        <p:txBody>
          <a:bodyPr wrap="square">
            <a:spAutoFit/>
          </a:bodyPr>
          <a:lstStyle/>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7311E010-293C-414A-AFC6-C5C6860EBBD6}"/>
              </a:ext>
            </a:extLst>
          </p:cNvPr>
          <p:cNvSpPr/>
          <p:nvPr/>
        </p:nvSpPr>
        <p:spPr>
          <a:xfrm>
            <a:off x="5105985" y="896273"/>
            <a:ext cx="1980029" cy="400110"/>
          </a:xfrm>
          <a:prstGeom prst="rect">
            <a:avLst/>
          </a:prstGeom>
        </p:spPr>
        <p:txBody>
          <a:bodyPr wrap="non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日志数据一致性</a:t>
            </a: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183417" y="1258233"/>
            <a:ext cx="9550417" cy="1323439"/>
          </a:xfrm>
          <a:prstGeom prst="rect">
            <a:avLst/>
          </a:prstGeom>
          <a:noFill/>
        </p:spPr>
        <p:txBody>
          <a:bodyPr wrap="square">
            <a:spAutoFit/>
          </a:bodyPr>
          <a:lstStyle/>
          <a:p>
            <a:r>
              <a:rPr lang="zh-CN" altLang="en-US" sz="2000" b="1" dirty="0">
                <a:solidFill>
                  <a:srgbClr val="D67A71"/>
                </a:solidFill>
                <a:latin typeface="微软雅黑" panose="020B0503020204020204" pitchFamily="34" charset="-122"/>
                <a:ea typeface="微软雅黑" panose="020B0503020204020204" pitchFamily="34" charset="-122"/>
                <a:cs typeface="+mn-ea"/>
              </a:rPr>
              <a:t>Gossip</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20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20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20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6105412" y="3652177"/>
            <a:ext cx="4808398" cy="2739868"/>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54162"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消息的延迟</a:t>
              </a:r>
              <a:endParaRPr lang="zh-CN" altLang="en-US" sz="1600"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23330" cy="276999"/>
            </a:xfrm>
            <a:prstGeom prst="rect">
              <a:avLst/>
            </a:prstGeom>
            <a:noFill/>
          </p:spPr>
          <p:txBody>
            <a:bodyPr wrap="none" lIns="0" tIns="0" rIns="0" bIns="0" rtlCol="0">
              <a:spAutoFit/>
            </a:bodyPr>
            <a:lstStyle/>
            <a:p>
              <a:r>
                <a:rPr lang="zh-CN" altLang="en-US" sz="1600" b="1" i="0" dirty="0">
                  <a:solidFill>
                    <a:schemeClr val="bg1"/>
                  </a:solidFill>
                  <a:effectLst/>
                  <a:latin typeface="微软雅黑" panose="020B0503020204020204" pitchFamily="34" charset="-122"/>
                  <a:ea typeface="微软雅黑" panose="020B0503020204020204" pitchFamily="34" charset="-122"/>
                </a:rPr>
                <a:t>消息冗余</a:t>
              </a:r>
              <a:endParaRPr lang="zh-CN" altLang="en-US" sz="1600"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923996" y="3672084"/>
            <a:ext cx="4790272" cy="2719961"/>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91440" tIns="45720" rIns="91440" bIns="45720" numCol="1" anchor="t" anchorCtr="0" compatLnSpc="1">
                <a:prstTxWarp prst="textNoShape">
                  <a:avLst/>
                </a:prstTxWarp>
              </a:bodyPr>
              <a:lstStyle/>
              <a:p>
                <a:endParaRPr lang="zh-CN" altLang="en-US" sz="1600"/>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79859"/>
            </a:xfrm>
            <a:prstGeom prst="rect">
              <a:avLst/>
            </a:prstGeom>
            <a:noFill/>
          </p:spPr>
          <p:txBody>
            <a:bodyPr wrap="square">
              <a:spAutoFit/>
            </a:bodyPr>
            <a:lstStyle/>
            <a:p>
              <a:pPr algn="ctr"/>
              <a:r>
                <a:rPr lang="zh-CN" altLang="en-US" sz="1600" b="1" i="0" dirty="0">
                  <a:solidFill>
                    <a:schemeClr val="bg1"/>
                  </a:solidFill>
                  <a:effectLst/>
                  <a:latin typeface="微软雅黑" panose="020B0503020204020204" pitchFamily="34" charset="-122"/>
                  <a:ea typeface="微软雅黑" panose="020B0503020204020204" pitchFamily="34" charset="-122"/>
                </a:rPr>
                <a:t>扩展性</a:t>
              </a:r>
              <a:endParaRPr lang="zh-CN" altLang="en-US" sz="1600"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79859"/>
            </a:xfrm>
            <a:prstGeom prst="rect">
              <a:avLst/>
            </a:prstGeom>
            <a:no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1971396" y="2857017"/>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7171359" y="2891365"/>
            <a:ext cx="2665550" cy="581057"/>
          </a:xfrm>
          <a:prstGeom prst="rect">
            <a:avLst/>
          </a:prstGeom>
        </p:spPr>
        <p:txBody>
          <a:bodyPr wrap="square">
            <a:spAutoFit/>
          </a:bodyPr>
          <a:lstStyle/>
          <a:p>
            <a:pPr algn="ctr">
              <a:lnSpc>
                <a:spcPct val="150000"/>
              </a:lnSpc>
            </a:pPr>
            <a:r>
              <a:rPr lang="zh-CN" altLang="en-US" sz="2400"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743969"/>
            <a:ext cx="6435072" cy="4300773"/>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5930359" y="2052608"/>
            <a:ext cx="5598924" cy="3046988"/>
          </a:xfrm>
          <a:prstGeom prst="rect">
            <a:avLst/>
          </a:prstGeom>
          <a:noFill/>
        </p:spPr>
        <p:txBody>
          <a:bodyPr wrap="square">
            <a:spAutoFit/>
          </a:bodyPr>
          <a:lstStyle/>
          <a:p>
            <a:pPr algn="l"/>
            <a:r>
              <a:rPr lang="en-US" altLang="zh-CN" sz="2400" dirty="0">
                <a:solidFill>
                  <a:schemeClr val="bg1">
                    <a:lumMod val="50000"/>
                  </a:schemeClr>
                </a:solidFill>
                <a:latin typeface="Open Sans" panose="020B0606030504020204" pitchFamily="34" charset="0"/>
              </a:rPr>
              <a:t>Gossip </a:t>
            </a:r>
            <a:r>
              <a:rPr lang="zh-CN" altLang="en-US" sz="2400" dirty="0">
                <a:solidFill>
                  <a:schemeClr val="bg1">
                    <a:lumMod val="50000"/>
                  </a:schemeClr>
                </a:solidFill>
                <a:latin typeface="Open Sans" panose="020B0606030504020204" pitchFamily="34" charset="0"/>
              </a:rPr>
              <a:t>过程是</a:t>
            </a:r>
            <a:r>
              <a:rPr lang="zh-CN" altLang="en-US" sz="2400" b="1" dirty="0">
                <a:solidFill>
                  <a:srgbClr val="788BA9"/>
                </a:solidFill>
                <a:latin typeface="Open Sans" panose="020B0606030504020204" pitchFamily="34" charset="0"/>
              </a:rPr>
              <a:t>异步</a:t>
            </a:r>
            <a:r>
              <a:rPr lang="zh-CN" altLang="en-US" sz="2400" dirty="0">
                <a:solidFill>
                  <a:schemeClr val="bg1">
                    <a:lumMod val="50000"/>
                  </a:schemeClr>
                </a:solidFill>
                <a:latin typeface="Open Sans" panose="020B0606030504020204" pitchFamily="34" charset="0"/>
              </a:rPr>
              <a:t>的。</a:t>
            </a:r>
            <a:endParaRPr lang="en-US" altLang="zh-CN" sz="2400" dirty="0">
              <a:solidFill>
                <a:schemeClr val="bg1">
                  <a:lumMod val="50000"/>
                </a:schemeClr>
              </a:solidFill>
              <a:latin typeface="Open Sans" panose="020B0606030504020204" pitchFamily="34" charset="0"/>
            </a:endParaRPr>
          </a:p>
          <a:p>
            <a:pPr algn="l"/>
            <a:r>
              <a:rPr lang="en-US" altLang="zh-CN" sz="2400" dirty="0" err="1">
                <a:solidFill>
                  <a:schemeClr val="bg1">
                    <a:lumMod val="50000"/>
                  </a:schemeClr>
                </a:solidFill>
                <a:latin typeface="Open Sans" panose="020B0606030504020204" pitchFamily="34" charset="0"/>
              </a:rPr>
              <a:t>Goosip</a:t>
            </a:r>
            <a:r>
              <a:rPr lang="en-US" altLang="zh-CN" sz="2400" dirty="0">
                <a:solidFill>
                  <a:schemeClr val="bg1">
                    <a:lumMod val="50000"/>
                  </a:schemeClr>
                </a:solidFill>
                <a:latin typeface="Open Sans" panose="020B0606030504020204" pitchFamily="34" charset="0"/>
              </a:rPr>
              <a:t> </a:t>
            </a:r>
            <a:r>
              <a:rPr lang="zh-CN" altLang="en-US" sz="2400" dirty="0">
                <a:solidFill>
                  <a:schemeClr val="bg1">
                    <a:lumMod val="50000"/>
                  </a:schemeClr>
                </a:solidFill>
                <a:latin typeface="Open Sans" panose="020B0606030504020204" pitchFamily="34" charset="0"/>
              </a:rPr>
              <a:t>协议的信息传播和扩散通常需要由种子节点发起。整个传播过程可能需要一定的时间。</a:t>
            </a:r>
            <a:endParaRPr lang="en-US" altLang="zh-CN" sz="2400" dirty="0">
              <a:solidFill>
                <a:schemeClr val="bg1">
                  <a:lumMod val="50000"/>
                </a:schemeClr>
              </a:solidFill>
              <a:latin typeface="Open Sans" panose="020B0606030504020204" pitchFamily="34" charset="0"/>
            </a:endParaRPr>
          </a:p>
          <a:p>
            <a:pPr algn="l"/>
            <a:r>
              <a:rPr lang="zh-CN" altLang="en-US" sz="2400" dirty="0">
                <a:solidFill>
                  <a:schemeClr val="bg1">
                    <a:lumMod val="50000"/>
                  </a:schemeClr>
                </a:solidFill>
                <a:latin typeface="Open Sans" panose="020B0606030504020204" pitchFamily="34" charset="0"/>
              </a:rPr>
              <a:t>由于不能保证某个时刻所有节点都收到消息，但是理论上最终所有节点都会收到消息，因此它是一个</a:t>
            </a:r>
            <a:r>
              <a:rPr lang="zh-CN" altLang="en-US" sz="2400" b="1" dirty="0">
                <a:solidFill>
                  <a:srgbClr val="788BA9"/>
                </a:solidFill>
                <a:latin typeface="Open Sans" panose="020B0606030504020204" pitchFamily="34" charset="0"/>
              </a:rPr>
              <a:t>最终一致性协议（</a:t>
            </a:r>
            <a:r>
              <a:rPr lang="en-US" altLang="zh-CN" sz="2400" b="1" dirty="0">
                <a:solidFill>
                  <a:srgbClr val="788BA9"/>
                </a:solidFill>
                <a:latin typeface="Open Sans" panose="020B0606030504020204" pitchFamily="34" charset="0"/>
              </a:rPr>
              <a:t>BASE</a:t>
            </a:r>
            <a:r>
              <a:rPr lang="zh-CN" altLang="en-US" sz="2400" b="1" dirty="0">
                <a:solidFill>
                  <a:srgbClr val="788BA9"/>
                </a:solidFill>
                <a:latin typeface="Open Sans" panose="020B0606030504020204" pitchFamily="34" charset="0"/>
              </a:rPr>
              <a:t>）</a:t>
            </a:r>
            <a:r>
              <a:rPr lang="zh-CN" altLang="en-US" sz="2400" dirty="0">
                <a:solidFill>
                  <a:schemeClr val="bg1">
                    <a:lumMod val="50000"/>
                  </a:schemeClr>
                </a:solidFill>
                <a:latin typeface="Open Sans" panose="020B0606030504020204" pitchFamily="34" charset="0"/>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1183417" y="1277250"/>
            <a:ext cx="8510270" cy="3273717"/>
          </a:xfrm>
          <a:prstGeom prst="rect">
            <a:avLst/>
          </a:prstGeom>
          <a:noFill/>
        </p:spPr>
        <p:txBody>
          <a:bodyPr wrap="square">
            <a:spAutoFit/>
          </a:bodyPr>
          <a:lstStyle/>
          <a:p>
            <a:pPr algn="l">
              <a:lnSpc>
                <a:spcPct val="150000"/>
              </a:lnSpc>
            </a:pPr>
            <a:r>
              <a:rPr lang="en-US" altLang="zh-CN" sz="2000" dirty="0">
                <a:solidFill>
                  <a:schemeClr val="bg1">
                    <a:lumMod val="50000"/>
                  </a:schemeClr>
                </a:solidFill>
                <a:latin typeface="Open Sans" panose="020B0606030504020204" pitchFamily="34" charset="0"/>
              </a:rPr>
              <a:t>Gossip </a:t>
            </a:r>
            <a:r>
              <a:rPr lang="zh-CN" altLang="en-US" sz="2000" dirty="0">
                <a:solidFill>
                  <a:schemeClr val="bg1">
                    <a:lumMod val="50000"/>
                  </a:schemeClr>
                </a:solidFill>
                <a:latin typeface="Open Sans" panose="020B0606030504020204" pitchFamily="34" charset="0"/>
              </a:rPr>
              <a:t>有两种类型</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Anti-Entropy(</a:t>
            </a:r>
            <a:r>
              <a:rPr lang="zh-CN" altLang="en-US" sz="2000" b="1" dirty="0">
                <a:solidFill>
                  <a:srgbClr val="788BA9"/>
                </a:solidFill>
                <a:latin typeface="Open Sans" panose="020B0606030504020204" pitchFamily="34" charset="0"/>
              </a:rPr>
              <a:t>反熵</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：以固定的概率传播所有的数据。</a:t>
            </a:r>
            <a:r>
              <a:rPr lang="en-US" altLang="zh-CN" sz="2000" dirty="0">
                <a:solidFill>
                  <a:schemeClr val="bg1">
                    <a:lumMod val="50000"/>
                  </a:schemeClr>
                </a:solidFill>
                <a:latin typeface="Open Sans" panose="020B0606030504020204" pitchFamily="34" charset="0"/>
              </a:rPr>
              <a:t>Anti-Entropy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 model</a:t>
            </a:r>
            <a:r>
              <a:rPr lang="zh-CN" altLang="en-US" sz="2000" dirty="0">
                <a:solidFill>
                  <a:schemeClr val="bg1">
                    <a:lumMod val="50000"/>
                  </a:schemeClr>
                </a:solidFill>
                <a:latin typeface="Open Sans" panose="020B0606030504020204" pitchFamily="34" charset="0"/>
              </a:rPr>
              <a:t>，节点只有两种状态，</a:t>
            </a:r>
            <a:r>
              <a:rPr lang="en-US" altLang="zh-CN" sz="2000" dirty="0" err="1">
                <a:solidFill>
                  <a:schemeClr val="bg1">
                    <a:lumMod val="50000"/>
                  </a:schemeClr>
                </a:solidFill>
                <a:latin typeface="Open Sans" panose="020B0606030504020204" pitchFamily="34" charset="0"/>
              </a:rPr>
              <a:t>Suspective</a:t>
            </a:r>
            <a:r>
              <a:rPr lang="en-US" altLang="zh-CN" sz="2000" dirty="0">
                <a:solidFill>
                  <a:schemeClr val="bg1">
                    <a:lumMod val="50000"/>
                  </a:schemeClr>
                </a:solidFill>
                <a:latin typeface="Open Sans" panose="020B0606030504020204" pitchFamily="34" charset="0"/>
              </a:rPr>
              <a:t>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Infective</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simple epidemics</a:t>
            </a:r>
            <a:r>
              <a:rPr lang="zh-CN" altLang="en-US" sz="2000" dirty="0">
                <a:solidFill>
                  <a:schemeClr val="bg1">
                    <a:lumMod val="50000"/>
                  </a:schemeClr>
                </a:solidFill>
                <a:latin typeface="Open Sans" panose="020B0606030504020204" pitchFamily="34" charset="0"/>
              </a:rPr>
              <a:t>。</a:t>
            </a:r>
            <a:endParaRPr lang="en-US" altLang="zh-CN" sz="2000" dirty="0">
              <a:solidFill>
                <a:schemeClr val="bg1">
                  <a:lumMod val="50000"/>
                </a:schemeClr>
              </a:solidFill>
              <a:latin typeface="Open Sans" panose="020B0606030504020204" pitchFamily="34" charset="0"/>
            </a:endParaRPr>
          </a:p>
          <a:p>
            <a:pPr marL="342900" indent="-342900" algn="l">
              <a:lnSpc>
                <a:spcPct val="150000"/>
              </a:lnSpc>
              <a:buFont typeface="Wingdings" panose="05000000000000000000" pitchFamily="2" charset="2"/>
              <a:buChar char="l"/>
            </a:pPr>
            <a:r>
              <a:rPr lang="en-US" altLang="zh-CN" sz="2000" b="1" dirty="0">
                <a:solidFill>
                  <a:srgbClr val="788BA9"/>
                </a:solidFill>
                <a:latin typeface="Open Sans" panose="020B0606030504020204" pitchFamily="34" charset="0"/>
              </a:rPr>
              <a:t>Rumor-Mongering(</a:t>
            </a:r>
            <a:r>
              <a:rPr lang="zh-CN" altLang="en-US" sz="2000" b="1" dirty="0">
                <a:solidFill>
                  <a:srgbClr val="788BA9"/>
                </a:solidFill>
                <a:latin typeface="Open Sans" panose="020B0606030504020204" pitchFamily="34" charset="0"/>
              </a:rPr>
              <a:t>谣言传播</a:t>
            </a:r>
            <a:r>
              <a:rPr lang="en-US" altLang="zh-CN" sz="2000" b="1" dirty="0">
                <a:solidFill>
                  <a:srgbClr val="788BA9"/>
                </a:solidFill>
                <a:latin typeface="Open Sans" panose="020B0606030504020204" pitchFamily="34" charset="0"/>
              </a:rPr>
              <a:t>)</a:t>
            </a:r>
            <a:r>
              <a:rPr lang="zh-CN" altLang="en-US" sz="2000" dirty="0">
                <a:solidFill>
                  <a:schemeClr val="bg1">
                    <a:lumMod val="50000"/>
                  </a:schemeClr>
                </a:solidFill>
                <a:latin typeface="Open Sans" panose="020B0606030504020204" pitchFamily="34" charset="0"/>
              </a:rPr>
              <a:t>：仅传播新到达的数据。</a:t>
            </a:r>
            <a:r>
              <a:rPr lang="en-US" altLang="zh-CN" sz="2000" dirty="0">
                <a:solidFill>
                  <a:schemeClr val="bg1">
                    <a:lumMod val="50000"/>
                  </a:schemeClr>
                </a:solidFill>
                <a:latin typeface="Open Sans" panose="020B0606030504020204" pitchFamily="34" charset="0"/>
              </a:rPr>
              <a:t>Rumor-Mongering </a:t>
            </a:r>
            <a:r>
              <a:rPr lang="zh-CN" altLang="en-US" sz="2000" dirty="0">
                <a:solidFill>
                  <a:schemeClr val="bg1">
                    <a:lumMod val="50000"/>
                  </a:schemeClr>
                </a:solidFill>
                <a:latin typeface="Open Sans" panose="020B0606030504020204" pitchFamily="34" charset="0"/>
              </a:rPr>
              <a:t>是 </a:t>
            </a:r>
            <a:r>
              <a:rPr lang="en-US" altLang="zh-CN" sz="2000" dirty="0">
                <a:solidFill>
                  <a:schemeClr val="bg1">
                    <a:lumMod val="50000"/>
                  </a:schemeClr>
                </a:solidFill>
                <a:latin typeface="Open Sans" panose="020B0606030504020204" pitchFamily="34" charset="0"/>
              </a:rPr>
              <a:t>SIR model</a:t>
            </a:r>
            <a:r>
              <a:rPr lang="zh-CN" altLang="en-US" sz="2000" dirty="0">
                <a:solidFill>
                  <a:schemeClr val="bg1">
                    <a:lumMod val="50000"/>
                  </a:schemeClr>
                </a:solidFill>
                <a:latin typeface="Open Sans" panose="020B0606030504020204" pitchFamily="34" charset="0"/>
              </a:rPr>
              <a:t>，节点有三种状态，</a:t>
            </a:r>
            <a:r>
              <a:rPr lang="en-US" altLang="zh-CN" sz="2000" dirty="0" err="1">
                <a:solidFill>
                  <a:schemeClr val="bg1">
                    <a:lumMod val="50000"/>
                  </a:schemeClr>
                </a:solidFill>
                <a:latin typeface="Open Sans" panose="020B0606030504020204" pitchFamily="34" charset="0"/>
              </a:rPr>
              <a:t>Suspective</a:t>
            </a:r>
            <a:r>
              <a:rPr lang="zh-CN" altLang="en-US" sz="2000" dirty="0">
                <a:solidFill>
                  <a:schemeClr val="bg1">
                    <a:lumMod val="50000"/>
                  </a:schemeClr>
                </a:solidFill>
                <a:latin typeface="Open Sans" panose="020B0606030504020204" pitchFamily="34" charset="0"/>
              </a:rPr>
              <a:t>，</a:t>
            </a:r>
            <a:r>
              <a:rPr lang="en-US" altLang="zh-CN" sz="2000" dirty="0">
                <a:solidFill>
                  <a:schemeClr val="bg1">
                    <a:lumMod val="50000"/>
                  </a:schemeClr>
                </a:solidFill>
                <a:latin typeface="Open Sans" panose="020B0606030504020204" pitchFamily="34" charset="0"/>
              </a:rPr>
              <a:t>Infective </a:t>
            </a:r>
            <a:r>
              <a:rPr lang="zh-CN" altLang="en-US" sz="2000" dirty="0">
                <a:solidFill>
                  <a:schemeClr val="bg1">
                    <a:lumMod val="50000"/>
                  </a:schemeClr>
                </a:solidFill>
                <a:latin typeface="Open Sans" panose="020B0606030504020204" pitchFamily="34" charset="0"/>
              </a:rPr>
              <a:t>和 </a:t>
            </a:r>
            <a:r>
              <a:rPr lang="en-US" altLang="zh-CN" sz="2000" dirty="0">
                <a:solidFill>
                  <a:schemeClr val="bg1">
                    <a:lumMod val="50000"/>
                  </a:schemeClr>
                </a:solidFill>
                <a:latin typeface="Open Sans" panose="020B0606030504020204" pitchFamily="34" charset="0"/>
              </a:rPr>
              <a:t>Removed</a:t>
            </a:r>
            <a:r>
              <a:rPr lang="zh-CN" altLang="en-US" sz="2000" dirty="0">
                <a:solidFill>
                  <a:schemeClr val="bg1">
                    <a:lumMod val="50000"/>
                  </a:schemeClr>
                </a:solidFill>
                <a:latin typeface="Open Sans" panose="020B0606030504020204" pitchFamily="34" charset="0"/>
              </a:rPr>
              <a:t>，叫做 </a:t>
            </a:r>
            <a:r>
              <a:rPr lang="en-US" altLang="zh-CN" sz="2000" dirty="0">
                <a:solidFill>
                  <a:schemeClr val="bg1">
                    <a:lumMod val="50000"/>
                  </a:schemeClr>
                </a:solidFill>
                <a:latin typeface="Open Sans" panose="020B0606030504020204" pitchFamily="34" charset="0"/>
              </a:rPr>
              <a:t>complex epidemics</a:t>
            </a:r>
            <a:r>
              <a:rPr lang="zh-CN" altLang="en-US" sz="2000"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1183417" y="4753715"/>
            <a:ext cx="7178040" cy="1889813"/>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Open Sans" panose="020B0606030504020204" pitchFamily="34" charset="0"/>
              </a:rPr>
              <a:t>Gossip 协议有三种通信方式</a:t>
            </a:r>
            <a:endParaRPr lang="en-US" altLang="zh-CN" sz="2000" dirty="0">
              <a:solidFill>
                <a:schemeClr val="bg1">
                  <a:lumMod val="50000"/>
                </a:schemeClr>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Pull</a:t>
            </a:r>
            <a:endParaRPr lang="en-US" altLang="zh-CN" sz="2000" b="1" dirty="0">
              <a:solidFill>
                <a:srgbClr val="788BA9"/>
              </a:solidFill>
              <a:latin typeface="Open Sans" panose="020B0606030504020204" pitchFamily="34" charset="0"/>
            </a:endParaRPr>
          </a:p>
          <a:p>
            <a:pPr marL="342900" indent="-342900">
              <a:lnSpc>
                <a:spcPct val="150000"/>
              </a:lnSpc>
              <a:buFont typeface="Wingdings" panose="05000000000000000000" pitchFamily="2" charset="2"/>
              <a:buChar char="l"/>
            </a:pPr>
            <a:r>
              <a:rPr lang="zh-CN" altLang="en-US" sz="2000"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98" y="1719757"/>
            <a:ext cx="5996741" cy="414420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3678082" y="994042"/>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2400"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6722760" y="2290099"/>
            <a:ext cx="4899462" cy="3003515"/>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NameNode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285750" indent="-285750">
              <a:lnSpc>
                <a:spcPct val="150000"/>
              </a:lnSpc>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DataNode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62" y="1265285"/>
            <a:ext cx="6018984" cy="52056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2400"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6671990" y="1882524"/>
            <a:ext cx="4759028" cy="4111510"/>
          </a:xfrm>
          <a:prstGeom prst="rect">
            <a:avLst/>
          </a:prstGeom>
          <a:noFill/>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1600"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1600"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3716486" y="944000"/>
            <a:ext cx="4759028" cy="461665"/>
          </a:xfrm>
          <a:prstGeom prst="rect">
            <a:avLst/>
          </a:prstGeom>
          <a:noFill/>
        </p:spPr>
        <p:txBody>
          <a:bodyPr wrap="square" anchor="ctr">
            <a:spAutoFit/>
          </a:bodyPr>
          <a:lstStyle/>
          <a:p>
            <a:pPr algn="ctr"/>
            <a:r>
              <a:rPr lang="zh-CN" altLang="en-US" sz="2400"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2400"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2400"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028972" y="4656608"/>
            <a:ext cx="10497312" cy="1895519"/>
          </a:xfrm>
          <a:prstGeom prst="rect">
            <a:avLst/>
          </a:prstGeom>
          <a:noFill/>
        </p:spPr>
        <p:txBody>
          <a:bodyPr wrap="square">
            <a:spAutoFit/>
          </a:bodyPr>
          <a:lstStyle/>
          <a:p>
            <a:pPr>
              <a:lnSpc>
                <a:spcPct val="150000"/>
              </a:lnSpc>
            </a:pPr>
            <a:r>
              <a:rPr lang="en-US" altLang="zh-CN" sz="1600"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1600"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1600"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483" y="1450836"/>
            <a:ext cx="7331780" cy="316060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1464"/>
            <a:ext cx="3623838" cy="366878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3716486" y="1128713"/>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2C10F1B3-B1BA-46A8-9C7F-FBBD670D133F}"/>
              </a:ext>
            </a:extLst>
          </p:cNvPr>
          <p:cNvSpPr txBox="1"/>
          <p:nvPr/>
        </p:nvSpPr>
        <p:spPr>
          <a:xfrm>
            <a:off x="7247676" y="2944804"/>
            <a:ext cx="4466558"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的复制功能分为两个操作：</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285750" indent="-285750">
              <a:buFont typeface="Wingdings" panose="05000000000000000000" pitchFamily="2" charset="2"/>
              <a:buChar char="l"/>
            </a:pPr>
            <a:r>
              <a:rPr lang="zh-CN" altLang="en-US" sz="1600"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838" y="2054660"/>
            <a:ext cx="3663454" cy="366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949" y="3429000"/>
            <a:ext cx="3722852" cy="2652263"/>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60" y="3429000"/>
            <a:ext cx="3717509" cy="2798876"/>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2426276" y="1490225"/>
            <a:ext cx="7497041" cy="1815882"/>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1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995" y="1356099"/>
            <a:ext cx="3717509" cy="2798876"/>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480" y="1282522"/>
            <a:ext cx="3815235" cy="287245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95" y="4167140"/>
            <a:ext cx="3717509" cy="2526126"/>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42" y="4023778"/>
            <a:ext cx="3717509" cy="281284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20" y="1601922"/>
            <a:ext cx="6766560" cy="2585037"/>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2688608" y="4498095"/>
            <a:ext cx="7178040" cy="1323439"/>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342900" indent="-342900">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3716486" y="919159"/>
            <a:ext cx="4759028" cy="369332"/>
          </a:xfrm>
          <a:prstGeom prst="rect">
            <a:avLst/>
          </a:prstGeom>
          <a:noFill/>
        </p:spPr>
        <p:txBody>
          <a:bodyPr wrap="square" anchor="ctr">
            <a:spAutoFit/>
          </a:bodyPr>
          <a:lstStyle/>
          <a:p>
            <a:pPr algn="ctr"/>
            <a:r>
              <a:rPr lang="zh-CN" altLang="en-US" sz="1800" b="1" dirty="0">
                <a:solidFill>
                  <a:srgbClr val="788BA9"/>
                </a:solidFill>
                <a:latin typeface="微软雅黑" panose="020B0503020204020204" pitchFamily="34" charset="-122"/>
                <a:ea typeface="微软雅黑" panose="020B0503020204020204" pitchFamily="34" charset="-122"/>
                <a:cs typeface="+mn-ea"/>
              </a:rPr>
              <a:t>案例一、</a:t>
            </a:r>
            <a:r>
              <a:rPr lang="en-US" altLang="zh-CN" sz="1800" b="1" dirty="0">
                <a:solidFill>
                  <a:srgbClr val="788BA9"/>
                </a:solidFill>
                <a:latin typeface="微软雅黑" panose="020B0503020204020204" pitchFamily="34" charset="-122"/>
                <a:ea typeface="微软雅黑" panose="020B0503020204020204" pitchFamily="34" charset="-122"/>
                <a:cs typeface="+mn-ea"/>
              </a:rPr>
              <a:t>Redis</a:t>
            </a:r>
            <a:endParaRPr lang="zh-CN" altLang="en-US" sz="18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482"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8973" y="977722"/>
            <a:ext cx="4439086" cy="2843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7" y="3786975"/>
            <a:ext cx="4644201" cy="2825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6114" y="3821265"/>
            <a:ext cx="4619055" cy="280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1404486" y="1345907"/>
            <a:ext cx="9383028" cy="1422954"/>
          </a:xfrm>
          <a:prstGeom prst="rect">
            <a:avLst/>
          </a:prstGeom>
          <a:noFill/>
        </p:spPr>
        <p:txBody>
          <a:bodyPr wrap="square">
            <a:spAutoFit/>
          </a:bodyPr>
          <a:lstStyle/>
          <a:p>
            <a:pPr>
              <a:lnSpc>
                <a:spcPct val="150000"/>
              </a:lnSpc>
            </a:pPr>
            <a:r>
              <a:rPr lang="zh-CN" altLang="en-US" sz="2000" b="1" dirty="0">
                <a:solidFill>
                  <a:srgbClr val="D67A71"/>
                </a:solidFill>
                <a:latin typeface="+mn-ea"/>
                <a:cs typeface="+mn-ea"/>
              </a:rPr>
              <a:t>分布式系统</a:t>
            </a:r>
            <a:r>
              <a:rPr lang="zh-CN" altLang="en-US" sz="2000"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2000" b="1" dirty="0">
                <a:solidFill>
                  <a:srgbClr val="788BA9"/>
                </a:solidFill>
                <a:latin typeface="+mn-ea"/>
                <a:cs typeface="+mn-ea"/>
              </a:rPr>
              <a:t>其目的是利用更多的机器，处理更多的数据</a:t>
            </a:r>
            <a:r>
              <a:rPr lang="zh-CN" altLang="en-US" sz="2000" dirty="0">
                <a:solidFill>
                  <a:schemeClr val="bg1">
                    <a:lumMod val="50000"/>
                  </a:schemeClr>
                </a:solidFill>
                <a:latin typeface="+mn-ea"/>
                <a:cs typeface="+mn-ea"/>
              </a:rPr>
              <a:t>。</a:t>
            </a:r>
            <a:endParaRPr lang="en-US" altLang="zh-CN" sz="2000"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1404486" y="3023806"/>
            <a:ext cx="9383028" cy="499624"/>
          </a:xfrm>
          <a:prstGeom prst="rect">
            <a:avLst/>
          </a:prstGeom>
          <a:noFill/>
        </p:spPr>
        <p:txBody>
          <a:bodyPr wrap="square">
            <a:spAutoFit/>
          </a:bodyPr>
          <a:lstStyle/>
          <a:p>
            <a:pPr>
              <a:lnSpc>
                <a:spcPct val="150000"/>
              </a:lnSpc>
            </a:pPr>
            <a:r>
              <a:rPr lang="zh-CN" altLang="en-US" sz="2000" dirty="0">
                <a:solidFill>
                  <a:schemeClr val="bg1">
                    <a:lumMod val="50000"/>
                  </a:schemeClr>
                </a:solidFill>
                <a:latin typeface="+mn-ea"/>
                <a:cs typeface="+mn-ea"/>
              </a:rPr>
              <a:t>大型系统的分布式系统架构也不是一蹴而就，而是遵循</a:t>
            </a:r>
            <a:r>
              <a:rPr lang="zh-CN" altLang="en-US" sz="2000" b="1" dirty="0">
                <a:solidFill>
                  <a:srgbClr val="788BA9"/>
                </a:solidFill>
                <a:latin typeface="+mn-ea"/>
                <a:cs typeface="+mn-ea"/>
              </a:rPr>
              <a:t>逐步进化</a:t>
            </a:r>
            <a:r>
              <a:rPr lang="zh-CN" altLang="en-US" sz="2000" dirty="0">
                <a:solidFill>
                  <a:schemeClr val="bg1">
                    <a:lumMod val="50000"/>
                  </a:schemeClr>
                </a:solidFill>
                <a:latin typeface="+mn-ea"/>
                <a:cs typeface="+mn-ea"/>
              </a:rPr>
              <a:t>的过程。</a:t>
            </a:r>
            <a:endParaRPr lang="en-US" altLang="zh-CN" sz="2000"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564" y="3778375"/>
            <a:ext cx="6769820" cy="2559838"/>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3872807" y="6338056"/>
            <a:ext cx="3929514" cy="418191"/>
          </a:xfrm>
          <a:prstGeom prst="rect">
            <a:avLst/>
          </a:prstGeom>
          <a:noFill/>
        </p:spPr>
        <p:txBody>
          <a:bodyPr wrap="square">
            <a:spAutoFit/>
          </a:bodyPr>
          <a:lstStyle/>
          <a:p>
            <a:pPr algn="ctr">
              <a:lnSpc>
                <a:spcPct val="150000"/>
              </a:lnSpc>
            </a:pPr>
            <a:r>
              <a:rPr lang="zh-CN" altLang="en-US" sz="1600" i="1" dirty="0">
                <a:solidFill>
                  <a:schemeClr val="bg1">
                    <a:lumMod val="50000"/>
                  </a:schemeClr>
                </a:solidFill>
                <a:latin typeface="+mn-ea"/>
                <a:cs typeface="+mn-ea"/>
              </a:rPr>
              <a:t>程序猿的进化</a:t>
            </a:r>
            <a:endParaRPr lang="en-US" altLang="zh-CN" sz="1600"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74670" y="1186408"/>
            <a:ext cx="6518184" cy="5029390"/>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459607" y="2160800"/>
            <a:ext cx="7636042" cy="2536400"/>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183417" y="1268777"/>
            <a:ext cx="10328953" cy="954107"/>
          </a:xfrm>
          <a:prstGeom prst="rect">
            <a:avLst/>
          </a:prstGeom>
        </p:spPr>
        <p:txBody>
          <a:bodyPr wrap="square">
            <a:spAutoFit/>
          </a:bodyPr>
          <a:lstStyle/>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1400"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1400"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400"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1400"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1400" b="1" dirty="0">
                <a:solidFill>
                  <a:srgbClr val="D67A71"/>
                </a:solidFill>
                <a:latin typeface="微软雅黑" panose="020B0503020204020204" pitchFamily="34" charset="-122"/>
                <a:ea typeface="微软雅黑" panose="020B0503020204020204" pitchFamily="34" charset="-122"/>
                <a:cs typeface="+mn-ea"/>
              </a:rPr>
              <a:t>ZAB</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1183417" y="2563118"/>
            <a:ext cx="4410823" cy="307777"/>
          </a:xfrm>
          <a:prstGeom prst="rect">
            <a:avLst/>
          </a:prstGeom>
        </p:spPr>
        <p:txBody>
          <a:bodyPr wrap="non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1400"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5880009" y="2563118"/>
            <a:ext cx="6096000" cy="2677656"/>
          </a:xfrm>
          <a:prstGeom prst="rect">
            <a:avLst/>
          </a:prstGeom>
        </p:spPr>
        <p:txBody>
          <a:bodyPr>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1400" b="1" dirty="0">
                <a:solidFill>
                  <a:srgbClr val="D67A71"/>
                </a:solidFill>
                <a:latin typeface="微软雅黑" panose="020B0503020204020204" pitchFamily="34" charset="-122"/>
                <a:ea typeface="微软雅黑" panose="020B0503020204020204" pitchFamily="34" charset="-122"/>
                <a:cs typeface="+mn-ea"/>
              </a:rPr>
              <a:t>特性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469" y="3045555"/>
            <a:ext cx="2797497" cy="34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1255335" y="1088530"/>
            <a:ext cx="10328953" cy="1169551"/>
          </a:xfrm>
          <a:prstGeom prst="rect">
            <a:avLst/>
          </a:prstGeom>
        </p:spPr>
        <p:txBody>
          <a:bodyPr wrap="square">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1400"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Observer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8944"/>
            <a:ext cx="4454044" cy="25175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51" y="3821986"/>
            <a:ext cx="3452366" cy="25044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032" y="3821987"/>
            <a:ext cx="4430968" cy="25044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8679413" y="6313791"/>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1527996" y="6326473"/>
            <a:ext cx="1173173" cy="307777"/>
          </a:xfrm>
          <a:prstGeom prst="rect">
            <a:avLst/>
          </a:prstGeom>
        </p:spPr>
        <p:txBody>
          <a:bodyPr wrap="square">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5040169" y="6339875"/>
            <a:ext cx="2615448" cy="523220"/>
          </a:xfrm>
          <a:prstGeom prst="rect">
            <a:avLst/>
          </a:prstGeom>
        </p:spPr>
        <p:txBody>
          <a:bodyPr wrap="square" anchor="ctr">
            <a:spAutoFit/>
          </a:bodyPr>
          <a:lstStyle/>
          <a:p>
            <a:pPr algn="ct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1202477" y="2271123"/>
            <a:ext cx="10328953" cy="1600438"/>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事务</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1400" b="1" dirty="0">
                <a:solidFill>
                  <a:srgbClr val="788BA9"/>
                </a:solidFill>
                <a:latin typeface="微软雅黑" panose="020B0503020204020204" pitchFamily="34" charset="-122"/>
                <a:ea typeface="微软雅黑" panose="020B0503020204020204" pitchFamily="34" charset="-122"/>
                <a:cs typeface="+mn-ea"/>
              </a:rPr>
              <a:t>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1400" b="1" dirty="0">
                <a:solidFill>
                  <a:srgbClr val="D67A71"/>
                </a:solidFill>
                <a:latin typeface="微软雅黑" panose="020B0503020204020204" pitchFamily="34" charset="-122"/>
                <a:ea typeface="微软雅黑" panose="020B0503020204020204" pitchFamily="34" charset="-122"/>
                <a:cs typeface="+mn-ea"/>
              </a:rPr>
              <a:t>观察</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400" b="1" dirty="0">
                <a:solidFill>
                  <a:srgbClr val="D67A71"/>
                </a:solidFill>
                <a:latin typeface="微软雅黑" panose="020B0503020204020204" pitchFamily="34" charset="-122"/>
                <a:ea typeface="微软雅黑" panose="020B0503020204020204" pitchFamily="34" charset="-122"/>
                <a:cs typeface="+mn-ea"/>
              </a:rPr>
              <a:t>会话</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3525925" y="1108703"/>
            <a:ext cx="6018768" cy="1169551"/>
          </a:xfrm>
          <a:prstGeom prst="rect">
            <a:avLst/>
          </a:prstGeom>
        </p:spPr>
        <p:txBody>
          <a:bodyPr wrap="square">
            <a:spAutoFit/>
          </a:bodyPr>
          <a:lstStyle/>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选举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285750" indent="-285750">
              <a:buFont typeface="Wingdings" panose="05000000000000000000" pitchFamily="2" charset="2"/>
              <a:buChar char="l"/>
            </a:pPr>
            <a:r>
              <a:rPr lang="zh-CN" altLang="en-US" sz="14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857950" y="2554494"/>
            <a:ext cx="4840665" cy="3108543"/>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选举 </a:t>
            </a:r>
            <a:r>
              <a:rPr lang="en-US" altLang="zh-CN" sz="14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1400" b="1" dirty="0">
                <a:solidFill>
                  <a:srgbClr val="788BA9"/>
                </a:solidFill>
                <a:latin typeface="微软雅黑" panose="020B0503020204020204" pitchFamily="34" charset="-122"/>
                <a:ea typeface="微软雅黑" panose="020B0503020204020204" pitchFamily="34" charset="-122"/>
                <a:cs typeface="+mn-ea"/>
              </a:rPr>
              <a:t>如果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14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832" y="4327903"/>
            <a:ext cx="4043364" cy="228540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6493385" y="2554494"/>
            <a:ext cx="5578750" cy="1815882"/>
          </a:xfrm>
          <a:prstGeom prst="rect">
            <a:avLst/>
          </a:prstGeom>
        </p:spPr>
        <p:txBody>
          <a:bodyPr wrap="square">
            <a:spAutoFit/>
          </a:bodyPr>
          <a:lstStyle/>
          <a:p>
            <a:r>
              <a:rPr lang="zh-CN" altLang="en-US" sz="14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1400" b="1" dirty="0">
              <a:solidFill>
                <a:srgbClr val="D67A71"/>
              </a:solidFill>
              <a:latin typeface="微软雅黑" panose="020B0503020204020204" pitchFamily="34" charset="-122"/>
              <a:ea typeface="微软雅黑" panose="020B0503020204020204" pitchFamily="34" charset="-122"/>
              <a:cs typeface="+mn-ea"/>
            </a:endParaRPr>
          </a:p>
          <a:p>
            <a:r>
              <a:rPr lang="zh-CN" altLang="en-US" sz="14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a:t>
            </a:r>
            <a:r>
              <a:rPr lang="zh-CN" altLang="en-US" sz="1400" b="1" dirty="0">
                <a:solidFill>
                  <a:srgbClr val="788BA9"/>
                </a:solidFill>
                <a:latin typeface="微软雅黑" panose="020B0503020204020204" pitchFamily="34" charset="-122"/>
                <a:ea typeface="微软雅黑" panose="020B0503020204020204" pitchFamily="34" charset="-122"/>
                <a:cs typeface="+mn-ea"/>
              </a:rPr>
              <a:t>，</a:t>
            </a:r>
            <a:r>
              <a:rPr lang="en-US" altLang="zh-CN" sz="1400" b="1" dirty="0">
                <a:solidFill>
                  <a:srgbClr val="788BA9"/>
                </a:solidFill>
                <a:latin typeface="微软雅黑" panose="020B0503020204020204" pitchFamily="34" charset="-122"/>
                <a:ea typeface="微软雅黑" panose="020B0503020204020204" pitchFamily="34" charset="-122"/>
                <a:cs typeface="+mn-ea"/>
              </a:rPr>
              <a:t>Leader </a:t>
            </a:r>
            <a:r>
              <a:rPr lang="zh-CN" altLang="en-US" sz="14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1400" b="1" dirty="0">
                <a:solidFill>
                  <a:srgbClr val="788BA9"/>
                </a:solidFill>
                <a:latin typeface="微软雅黑" panose="020B0503020204020204" pitchFamily="34" charset="-122"/>
                <a:ea typeface="微软雅黑" panose="020B0503020204020204" pitchFamily="34" charset="-122"/>
                <a:cs typeface="+mn-ea"/>
              </a:rPr>
              <a:t>Follow</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44" y="1458368"/>
            <a:ext cx="4970888" cy="45204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481" y="1458368"/>
            <a:ext cx="4970888" cy="452816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5618462"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4739B618-C20B-46F3-821B-C768B669966E}"/>
              </a:ext>
            </a:extLst>
          </p:cNvPr>
          <p:cNvSpPr txBox="1"/>
          <p:nvPr/>
        </p:nvSpPr>
        <p:spPr>
          <a:xfrm>
            <a:off x="4456651" y="836803"/>
            <a:ext cx="2754509" cy="499624"/>
          </a:xfrm>
          <a:prstGeom prst="rect">
            <a:avLst/>
          </a:prstGeom>
          <a:noFill/>
        </p:spPr>
        <p:txBody>
          <a:bodyPr wrap="square" anchor="ctr">
            <a:spAutoFit/>
          </a:bodyPr>
          <a:lstStyle/>
          <a:p>
            <a:pPr algn="ct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20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64" y="1397021"/>
            <a:ext cx="5896136" cy="4505016"/>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6096000" y="2460146"/>
            <a:ext cx="5441130" cy="341632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b="1" dirty="0">
              <a:solidFill>
                <a:srgbClr val="D67A71"/>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6096000" y="1440397"/>
            <a:ext cx="5477643" cy="418191"/>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6920567" y="1705252"/>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6920567" y="4350271"/>
            <a:ext cx="1660494" cy="369332"/>
          </a:xfrm>
          <a:prstGeom prst="rect">
            <a:avLst/>
          </a:prstGeom>
        </p:spPr>
        <p:txBody>
          <a:bodyPr wrap="square">
            <a:spAutoFit/>
          </a:bodyPr>
          <a:lstStyle/>
          <a:p>
            <a:pPr algn="ctr"/>
            <a:r>
              <a:rPr lang="zh-CN" altLang="en-US"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3" y="1131611"/>
            <a:ext cx="4553667" cy="273931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3" y="3870925"/>
            <a:ext cx="4553667" cy="267527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5074816" y="2099396"/>
            <a:ext cx="5351997" cy="923330"/>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5074816" y="4787024"/>
            <a:ext cx="5577350"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2" y="1777749"/>
            <a:ext cx="4610720" cy="4936545"/>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706" y="3429000"/>
            <a:ext cx="1660494" cy="3177077"/>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5376909" y="1350245"/>
            <a:ext cx="5228779" cy="1077218"/>
          </a:xfrm>
          <a:prstGeom prst="rect">
            <a:avLst/>
          </a:prstGeom>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16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16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16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6277628" y="1834323"/>
            <a:ext cx="5605780" cy="4031873"/>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容灾的评价指标</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容灾的解决方案</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多活</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灾备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热备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742950" lvl="1"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冷备</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89" y="1693479"/>
            <a:ext cx="5605311" cy="4002719"/>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9" name="图片 88">
            <a:extLst>
              <a:ext uri="{FF2B5EF4-FFF2-40B4-BE49-F238E27FC236}">
                <a16:creationId xmlns:a16="http://schemas.microsoft.com/office/drawing/2014/main" id="{6580A221-5486-44D6-AF74-6F038031E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679" y="974867"/>
            <a:ext cx="2990166" cy="2126726"/>
          </a:xfrm>
          <a:prstGeom prst="rect">
            <a:avLst/>
          </a:prstGeom>
        </p:spPr>
      </p:pic>
      <p:pic>
        <p:nvPicPr>
          <p:cNvPr id="90" name="图片 89">
            <a:extLst>
              <a:ext uri="{FF2B5EF4-FFF2-40B4-BE49-F238E27FC236}">
                <a16:creationId xmlns:a16="http://schemas.microsoft.com/office/drawing/2014/main" id="{D12CEB95-1A6A-4524-97EB-53624D0F2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698" y="584021"/>
            <a:ext cx="3024432" cy="2419545"/>
          </a:xfrm>
          <a:prstGeom prst="rect">
            <a:avLst/>
          </a:prstGeom>
        </p:spPr>
      </p:pic>
      <p:sp>
        <p:nvSpPr>
          <p:cNvPr id="91" name="文本框 90">
            <a:extLst>
              <a:ext uri="{FF2B5EF4-FFF2-40B4-BE49-F238E27FC236}">
                <a16:creationId xmlns:a16="http://schemas.microsoft.com/office/drawing/2014/main" id="{C69B35B7-8C24-4747-997F-B3F95EF736D8}"/>
              </a:ext>
            </a:extLst>
          </p:cNvPr>
          <p:cNvSpPr txBox="1"/>
          <p:nvPr/>
        </p:nvSpPr>
        <p:spPr>
          <a:xfrm>
            <a:off x="592391" y="1493422"/>
            <a:ext cx="430887" cy="1870928"/>
          </a:xfrm>
          <a:prstGeom prst="rect">
            <a:avLst/>
          </a:prstGeom>
          <a:noFill/>
        </p:spPr>
        <p:txBody>
          <a:bodyPr vert="eaVert" wrap="square">
            <a:spAutoFit/>
          </a:bodyPr>
          <a:lstStyle/>
          <a:p>
            <a:r>
              <a:rPr lang="zh-CN" altLang="en-US" sz="1600" b="1" dirty="0">
                <a:solidFill>
                  <a:srgbClr val="788BA9"/>
                </a:solidFill>
                <a:latin typeface="+mn-ea"/>
                <a:cs typeface="+mn-ea"/>
              </a:rPr>
              <a:t>初始阶段架构</a:t>
            </a:r>
          </a:p>
        </p:txBody>
      </p:sp>
      <p:sp>
        <p:nvSpPr>
          <p:cNvPr id="92" name="文本框 91">
            <a:extLst>
              <a:ext uri="{FF2B5EF4-FFF2-40B4-BE49-F238E27FC236}">
                <a16:creationId xmlns:a16="http://schemas.microsoft.com/office/drawing/2014/main" id="{30C3BA60-00B0-4B92-AD21-8525141D9233}"/>
              </a:ext>
            </a:extLst>
          </p:cNvPr>
          <p:cNvSpPr txBox="1"/>
          <p:nvPr/>
        </p:nvSpPr>
        <p:spPr>
          <a:xfrm>
            <a:off x="7099815" y="902396"/>
            <a:ext cx="430887" cy="2767572"/>
          </a:xfrm>
          <a:prstGeom prst="rect">
            <a:avLst/>
          </a:prstGeom>
          <a:noFill/>
        </p:spPr>
        <p:txBody>
          <a:bodyPr vert="eaVert" wrap="square">
            <a:spAutoFit/>
          </a:bodyPr>
          <a:lstStyle/>
          <a:p>
            <a:r>
              <a:rPr lang="zh-CN" altLang="en-US" sz="1600" b="1" dirty="0">
                <a:solidFill>
                  <a:srgbClr val="788BA9"/>
                </a:solidFill>
                <a:latin typeface="+mn-ea"/>
                <a:cs typeface="+mn-ea"/>
              </a:rPr>
              <a:t>应用服务和数据服务分离</a:t>
            </a:r>
          </a:p>
        </p:txBody>
      </p:sp>
      <p:sp>
        <p:nvSpPr>
          <p:cNvPr id="93" name="文本框 92">
            <a:extLst>
              <a:ext uri="{FF2B5EF4-FFF2-40B4-BE49-F238E27FC236}">
                <a16:creationId xmlns:a16="http://schemas.microsoft.com/office/drawing/2014/main" id="{16D1124A-D336-4316-820F-5360B8FB5743}"/>
              </a:ext>
            </a:extLst>
          </p:cNvPr>
          <p:cNvSpPr txBox="1"/>
          <p:nvPr/>
        </p:nvSpPr>
        <p:spPr>
          <a:xfrm>
            <a:off x="7112029" y="4277299"/>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使用缓存改善性能</a:t>
            </a:r>
          </a:p>
        </p:txBody>
      </p:sp>
      <p:pic>
        <p:nvPicPr>
          <p:cNvPr id="94" name="图片 93">
            <a:extLst>
              <a:ext uri="{FF2B5EF4-FFF2-40B4-BE49-F238E27FC236}">
                <a16:creationId xmlns:a16="http://schemas.microsoft.com/office/drawing/2014/main" id="{06E60D85-BD58-4F9C-B0A8-B0BC94861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2984" y="3576622"/>
            <a:ext cx="3069727" cy="3063891"/>
          </a:xfrm>
          <a:prstGeom prst="rect">
            <a:avLst/>
          </a:prstGeom>
        </p:spPr>
      </p:pic>
      <p:sp>
        <p:nvSpPr>
          <p:cNvPr id="95" name="文本框 94">
            <a:extLst>
              <a:ext uri="{FF2B5EF4-FFF2-40B4-BE49-F238E27FC236}">
                <a16:creationId xmlns:a16="http://schemas.microsoft.com/office/drawing/2014/main" id="{45898EF7-E111-4CED-BBF2-DEEFFCD308D6}"/>
              </a:ext>
            </a:extLst>
          </p:cNvPr>
          <p:cNvSpPr txBox="1"/>
          <p:nvPr/>
        </p:nvSpPr>
        <p:spPr>
          <a:xfrm>
            <a:off x="506309" y="4349770"/>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使用应用服务器集群改善并发处理能力</a:t>
            </a:r>
          </a:p>
        </p:txBody>
      </p:sp>
      <p:pic>
        <p:nvPicPr>
          <p:cNvPr id="96" name="Picture 2">
            <a:extLst>
              <a:ext uri="{FF2B5EF4-FFF2-40B4-BE49-F238E27FC236}">
                <a16:creationId xmlns:a16="http://schemas.microsoft.com/office/drawing/2014/main" id="{BB1BDC25-D91C-4D21-986C-24C9CA464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289" y="3559422"/>
            <a:ext cx="3408947" cy="3243234"/>
          </a:xfrm>
          <a:prstGeom prst="rect">
            <a:avLst/>
          </a:prstGeom>
          <a:noFill/>
          <a:extLst>
            <a:ext uri="{909E8E84-426E-40DD-AFC4-6F175D3DCCD1}">
              <a14:hiddenFill xmlns:a14="http://schemas.microsoft.com/office/drawing/2010/main">
                <a:solidFill>
                  <a:srgbClr val="FFFFFF"/>
                </a:solidFill>
              </a14:hiddenFill>
            </a:ext>
          </a:extLst>
        </p:spPr>
      </p:pic>
      <p:sp>
        <p:nvSpPr>
          <p:cNvPr id="97" name="箭头: 右 96">
            <a:extLst>
              <a:ext uri="{FF2B5EF4-FFF2-40B4-BE49-F238E27FC236}">
                <a16:creationId xmlns:a16="http://schemas.microsoft.com/office/drawing/2014/main" id="{AD9757E2-E678-4B0B-8D9B-00AD6672F186}"/>
              </a:ext>
            </a:extLst>
          </p:cNvPr>
          <p:cNvSpPr/>
          <p:nvPr/>
        </p:nvSpPr>
        <p:spPr>
          <a:xfrm>
            <a:off x="5622120" y="197168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右 97">
            <a:extLst>
              <a:ext uri="{FF2B5EF4-FFF2-40B4-BE49-F238E27FC236}">
                <a16:creationId xmlns:a16="http://schemas.microsoft.com/office/drawing/2014/main" id="{7C830E41-CA1F-48D8-B45A-1FEC347C911B}"/>
              </a:ext>
            </a:extLst>
          </p:cNvPr>
          <p:cNvSpPr/>
          <p:nvPr/>
        </p:nvSpPr>
        <p:spPr>
          <a:xfrm flipH="1">
            <a:off x="5619278" y="5108567"/>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箭头: 右 98">
            <a:extLst>
              <a:ext uri="{FF2B5EF4-FFF2-40B4-BE49-F238E27FC236}">
                <a16:creationId xmlns:a16="http://schemas.microsoft.com/office/drawing/2014/main" id="{31787796-4F95-4741-882A-1A6C10106F6B}"/>
              </a:ext>
            </a:extLst>
          </p:cNvPr>
          <p:cNvSpPr/>
          <p:nvPr/>
        </p:nvSpPr>
        <p:spPr>
          <a:xfrm rot="16200000" flipH="1">
            <a:off x="8940870" y="3015966"/>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59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500"/>
                                        <p:tgtEl>
                                          <p:spTgt spid="95"/>
                                        </p:tgtEl>
                                      </p:cBhvr>
                                    </p:animEffect>
                                  </p:childTnLst>
                                </p:cTn>
                              </p:par>
                              <p:par>
                                <p:cTn id="47" presetID="10" presetClass="entr" presetSubtype="0" fill="hold"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91" grpId="0"/>
      <p:bldP spid="92" grpId="0"/>
      <p:bldP spid="93" grpId="0"/>
      <p:bldP spid="95" grpId="0"/>
      <p:bldP spid="97" grpId="0" animBg="1"/>
      <p:bldP spid="98" grpId="0" animBg="1"/>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2287252" y="1317903"/>
            <a:ext cx="8482347" cy="3539430"/>
          </a:xfrm>
          <a:prstGeom prst="rect">
            <a:avLst/>
          </a:prstGeom>
          <a:noFill/>
        </p:spPr>
        <p:txBody>
          <a:bodyPr wrap="square">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服务监控一定是通过观察数据来量化分析，所以首先要明确需要监控什么。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一般来说，服务监控数据有以下分类：</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：访问接口、访问服务、SQL、内存使用率、响应时间、TPS、QPS 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p>
          <a:p>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监控分类</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日志监控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指标监控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调用链监控</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健康检查</a:t>
            </a:r>
          </a:p>
          <a:p>
            <a:pPr marL="285750" indent="-285750">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告警系统</a:t>
            </a: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a:extLst>
              <a:ext uri="{FF2B5EF4-FFF2-40B4-BE49-F238E27FC236}">
                <a16:creationId xmlns:a16="http://schemas.microsoft.com/office/drawing/2014/main" id="{CAF1BA5C-B84A-43F2-ABEC-CD6C5A653C08}"/>
              </a:ext>
            </a:extLst>
          </p:cNvPr>
          <p:cNvGrpSpPr/>
          <p:nvPr/>
        </p:nvGrpSpPr>
        <p:grpSpPr>
          <a:xfrm>
            <a:off x="272217" y="1831692"/>
            <a:ext cx="4835215" cy="3819087"/>
            <a:chOff x="561498" y="2349501"/>
            <a:chExt cx="4835215" cy="3819087"/>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数据传输</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1107996"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5540827" y="1115117"/>
            <a:ext cx="6096000" cy="5262979"/>
          </a:xfrm>
          <a:prstGeom prst="rect">
            <a:avLst/>
          </a:prstGeom>
          <a:noFill/>
        </p:spPr>
        <p:txBody>
          <a:bodyPr wrap="square">
            <a:spAutoFit/>
          </a:bodyPr>
          <a:lstStyle/>
          <a:p>
            <a:r>
              <a:rPr lang="zh-CN" altLang="en-US" sz="1600" b="1" dirty="0">
                <a:solidFill>
                  <a:srgbClr val="D67A71"/>
                </a:solidFill>
                <a:latin typeface="微软雅黑" panose="020B0503020204020204" pitchFamily="34" charset="-122"/>
                <a:ea typeface="微软雅黑" panose="020B0503020204020204" pitchFamily="34" charset="-122"/>
                <a:cs typeface="+mn-ea"/>
              </a:rPr>
              <a:t>数据采集</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服务主动上报</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：主流的技术方案有：Zipkin。</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代理收集</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：主流的技术方案有：ELK、Flume。</a:t>
            </a: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UDP 传输</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Kafka 传输</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 Kafka 有非常高的吞吐能力，所以很适合作为大数据量的缓冲池。</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数据处理</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接口维度聚合</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机器维度聚合</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聚合后的数据需要持久化到数据库中存储，所选用的数据库一般分为两种：</a:t>
            </a: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全文检索数据库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600" b="1" dirty="0">
                <a:solidFill>
                  <a:srgbClr val="788BA9"/>
                </a:solidFill>
                <a:latin typeface="微软雅黑" panose="020B0503020204020204" pitchFamily="34" charset="-122"/>
                <a:ea typeface="微软雅黑" panose="020B0503020204020204" pitchFamily="34" charset="-122"/>
                <a:cs typeface="+mn-ea"/>
              </a:rPr>
              <a:t>时序数据库</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1600" b="1" dirty="0">
              <a:solidFill>
                <a:srgbClr val="D67A71"/>
              </a:solidFill>
              <a:latin typeface="微软雅黑" panose="020B0503020204020204" pitchFamily="34" charset="-122"/>
              <a:ea typeface="微软雅黑" panose="020B0503020204020204" pitchFamily="34" charset="-122"/>
              <a:cs typeface="+mn-ea"/>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把处理后的数据以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Dashboard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的方式展示给用户。数据展示有多种方式，比如曲线图、饼状图、格子图展示等。</a:t>
            </a:r>
          </a:p>
        </p:txBody>
      </p:sp>
    </p:spTree>
    <p:extLst>
      <p:ext uri="{BB962C8B-B14F-4D97-AF65-F5344CB8AC3E}">
        <p14:creationId xmlns:p14="http://schemas.microsoft.com/office/powerpoint/2010/main" val="2161423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8" name="图片 77">
            <a:extLst>
              <a:ext uri="{FF2B5EF4-FFF2-40B4-BE49-F238E27FC236}">
                <a16:creationId xmlns:a16="http://schemas.microsoft.com/office/drawing/2014/main" id="{2579C1BB-2047-4556-AFE6-36FCC9C6E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46" y="887518"/>
            <a:ext cx="3169928" cy="3063891"/>
          </a:xfrm>
          <a:prstGeom prst="rect">
            <a:avLst/>
          </a:prstGeom>
        </p:spPr>
      </p:pic>
      <p:sp>
        <p:nvSpPr>
          <p:cNvPr id="79" name="文本框 78">
            <a:extLst>
              <a:ext uri="{FF2B5EF4-FFF2-40B4-BE49-F238E27FC236}">
                <a16:creationId xmlns:a16="http://schemas.microsoft.com/office/drawing/2014/main" id="{6D008A84-A537-441D-B35E-AC8FB8FC3400}"/>
              </a:ext>
            </a:extLst>
          </p:cNvPr>
          <p:cNvSpPr txBox="1"/>
          <p:nvPr/>
        </p:nvSpPr>
        <p:spPr>
          <a:xfrm>
            <a:off x="286392" y="1564575"/>
            <a:ext cx="430887" cy="2027520"/>
          </a:xfrm>
          <a:prstGeom prst="rect">
            <a:avLst/>
          </a:prstGeom>
          <a:noFill/>
        </p:spPr>
        <p:txBody>
          <a:bodyPr vert="eaVert" wrap="square">
            <a:spAutoFit/>
          </a:bodyPr>
          <a:lstStyle/>
          <a:p>
            <a:r>
              <a:rPr lang="zh-CN" altLang="en-US" sz="1600" b="1" dirty="0">
                <a:solidFill>
                  <a:srgbClr val="788BA9"/>
                </a:solidFill>
                <a:latin typeface="+mn-ea"/>
                <a:cs typeface="+mn-ea"/>
              </a:rPr>
              <a:t>数据库读写分离</a:t>
            </a:r>
          </a:p>
        </p:txBody>
      </p:sp>
      <p:sp>
        <p:nvSpPr>
          <p:cNvPr id="80" name="文本框 79">
            <a:extLst>
              <a:ext uri="{FF2B5EF4-FFF2-40B4-BE49-F238E27FC236}">
                <a16:creationId xmlns:a16="http://schemas.microsoft.com/office/drawing/2014/main" id="{0D48E292-D09D-436A-BEF6-4BCCAF4C278F}"/>
              </a:ext>
            </a:extLst>
          </p:cNvPr>
          <p:cNvSpPr txBox="1"/>
          <p:nvPr/>
        </p:nvSpPr>
        <p:spPr>
          <a:xfrm>
            <a:off x="6755115" y="1271066"/>
            <a:ext cx="430887" cy="2296793"/>
          </a:xfrm>
          <a:prstGeom prst="rect">
            <a:avLst/>
          </a:prstGeom>
          <a:noFill/>
        </p:spPr>
        <p:txBody>
          <a:bodyPr vert="eaVert" wrap="square">
            <a:spAutoFit/>
          </a:bodyPr>
          <a:lstStyle/>
          <a:p>
            <a:r>
              <a:rPr lang="zh-CN" altLang="en-US" sz="1600" b="1" dirty="0">
                <a:solidFill>
                  <a:srgbClr val="788BA9"/>
                </a:solidFill>
                <a:latin typeface="+mn-ea"/>
                <a:cs typeface="+mn-ea"/>
              </a:rPr>
              <a:t>反向代理和 CDN 加速</a:t>
            </a:r>
          </a:p>
        </p:txBody>
      </p:sp>
      <p:pic>
        <p:nvPicPr>
          <p:cNvPr id="81" name="Picture 2">
            <a:extLst>
              <a:ext uri="{FF2B5EF4-FFF2-40B4-BE49-F238E27FC236}">
                <a16:creationId xmlns:a16="http://schemas.microsoft.com/office/drawing/2014/main" id="{EAF8E69A-1D43-4F75-8C07-CE067A86A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878" y="841150"/>
            <a:ext cx="3859250" cy="2822518"/>
          </a:xfrm>
          <a:prstGeom prst="rect">
            <a:avLst/>
          </a:prstGeom>
          <a:noFill/>
          <a:extLst>
            <a:ext uri="{909E8E84-426E-40DD-AFC4-6F175D3DCCD1}">
              <a14:hiddenFill xmlns:a14="http://schemas.microsoft.com/office/drawing/2010/main">
                <a:solidFill>
                  <a:srgbClr val="FFFFFF"/>
                </a:solidFill>
              </a14:hiddenFill>
            </a:ext>
          </a:extLst>
        </p:spPr>
      </p:pic>
      <p:sp>
        <p:nvSpPr>
          <p:cNvPr id="82" name="文本框 81">
            <a:extLst>
              <a:ext uri="{FF2B5EF4-FFF2-40B4-BE49-F238E27FC236}">
                <a16:creationId xmlns:a16="http://schemas.microsoft.com/office/drawing/2014/main" id="{773D7905-693D-4079-BF3B-520D760F62CF}"/>
              </a:ext>
            </a:extLst>
          </p:cNvPr>
          <p:cNvSpPr txBox="1"/>
          <p:nvPr/>
        </p:nvSpPr>
        <p:spPr>
          <a:xfrm>
            <a:off x="6753540" y="4294797"/>
            <a:ext cx="677108" cy="2027520"/>
          </a:xfrm>
          <a:prstGeom prst="rect">
            <a:avLst/>
          </a:prstGeom>
          <a:noFill/>
        </p:spPr>
        <p:txBody>
          <a:bodyPr vert="eaVert" wrap="square">
            <a:spAutoFit/>
          </a:bodyPr>
          <a:lstStyle/>
          <a:p>
            <a:r>
              <a:rPr lang="zh-CN" altLang="en-US" sz="1600" b="1" dirty="0">
                <a:solidFill>
                  <a:srgbClr val="788BA9"/>
                </a:solidFill>
                <a:latin typeface="+mn-ea"/>
                <a:cs typeface="+mn-ea"/>
              </a:rPr>
              <a:t>分布式文件系统和分布式数据库</a:t>
            </a:r>
          </a:p>
        </p:txBody>
      </p:sp>
      <p:pic>
        <p:nvPicPr>
          <p:cNvPr id="83" name="Picture 4">
            <a:extLst>
              <a:ext uri="{FF2B5EF4-FFF2-40B4-BE49-F238E27FC236}">
                <a16:creationId xmlns:a16="http://schemas.microsoft.com/office/drawing/2014/main" id="{AEC0C891-A8BC-445A-9149-D369873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988" y="3951409"/>
            <a:ext cx="4539916" cy="2597841"/>
          </a:xfrm>
          <a:prstGeom prst="rect">
            <a:avLst/>
          </a:prstGeom>
          <a:noFill/>
          <a:extLst>
            <a:ext uri="{909E8E84-426E-40DD-AFC4-6F175D3DCCD1}">
              <a14:hiddenFill xmlns:a14="http://schemas.microsoft.com/office/drawing/2010/main">
                <a:solidFill>
                  <a:srgbClr val="FFFFFF"/>
                </a:solidFill>
              </a14:hiddenFill>
            </a:ext>
          </a:extLst>
        </p:spPr>
      </p:pic>
      <p:sp>
        <p:nvSpPr>
          <p:cNvPr id="84" name="文本框 83">
            <a:extLst>
              <a:ext uri="{FF2B5EF4-FFF2-40B4-BE49-F238E27FC236}">
                <a16:creationId xmlns:a16="http://schemas.microsoft.com/office/drawing/2014/main" id="{5D01888E-7F6B-44F1-ADDD-5DBB9CCCA83E}"/>
              </a:ext>
            </a:extLst>
          </p:cNvPr>
          <p:cNvSpPr txBox="1"/>
          <p:nvPr/>
        </p:nvSpPr>
        <p:spPr>
          <a:xfrm>
            <a:off x="258644" y="4294797"/>
            <a:ext cx="430887" cy="2372881"/>
          </a:xfrm>
          <a:prstGeom prst="rect">
            <a:avLst/>
          </a:prstGeom>
          <a:noFill/>
        </p:spPr>
        <p:txBody>
          <a:bodyPr vert="eaVert" wrap="square">
            <a:spAutoFit/>
          </a:bodyPr>
          <a:lstStyle/>
          <a:p>
            <a:pPr marR="0" lvl="0" indent="0" fontAlgn="auto">
              <a:lnSpc>
                <a:spcPct val="100000"/>
              </a:lnSpc>
              <a:spcBef>
                <a:spcPts val="0"/>
              </a:spcBef>
              <a:spcAft>
                <a:spcPts val="0"/>
              </a:spcAft>
              <a:buClrTx/>
              <a:buSzTx/>
              <a:buFontTx/>
              <a:buNone/>
              <a:tabLst/>
              <a:defRPr/>
            </a:pPr>
            <a:r>
              <a:rPr lang="zh-CN" altLang="en-US" sz="1600" b="1" dirty="0">
                <a:solidFill>
                  <a:srgbClr val="788BA9"/>
                </a:solidFill>
                <a:latin typeface="+mn-ea"/>
                <a:cs typeface="+mn-ea"/>
              </a:rPr>
              <a:t>使用 </a:t>
            </a:r>
            <a:r>
              <a:rPr lang="en-US" altLang="zh-CN" sz="1600" b="1" dirty="0">
                <a:solidFill>
                  <a:srgbClr val="788BA9"/>
                </a:solidFill>
                <a:latin typeface="+mn-ea"/>
                <a:cs typeface="+mn-ea"/>
              </a:rPr>
              <a:t>NoSQL </a:t>
            </a:r>
            <a:r>
              <a:rPr lang="zh-CN" altLang="en-US" sz="1600" b="1" dirty="0">
                <a:solidFill>
                  <a:srgbClr val="788BA9"/>
                </a:solidFill>
                <a:latin typeface="+mn-ea"/>
                <a:cs typeface="+mn-ea"/>
              </a:rPr>
              <a:t>和搜索引擎</a:t>
            </a:r>
            <a:endParaRPr lang="en-US" altLang="zh-CN" sz="1600" b="1" dirty="0">
              <a:solidFill>
                <a:srgbClr val="788BA9"/>
              </a:solidFill>
              <a:latin typeface="+mn-ea"/>
              <a:cs typeface="+mn-ea"/>
            </a:endParaRPr>
          </a:p>
        </p:txBody>
      </p:sp>
      <p:pic>
        <p:nvPicPr>
          <p:cNvPr id="85" name="Picture 6">
            <a:extLst>
              <a:ext uri="{FF2B5EF4-FFF2-40B4-BE49-F238E27FC236}">
                <a16:creationId xmlns:a16="http://schemas.microsoft.com/office/drawing/2014/main" id="{CF6F13FC-E972-47B3-8836-16C373D57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97" y="3951409"/>
            <a:ext cx="4947254" cy="2734732"/>
          </a:xfrm>
          <a:prstGeom prst="rect">
            <a:avLst/>
          </a:prstGeom>
          <a:noFill/>
          <a:extLst>
            <a:ext uri="{909E8E84-426E-40DD-AFC4-6F175D3DCCD1}">
              <a14:hiddenFill xmlns:a14="http://schemas.microsoft.com/office/drawing/2010/main">
                <a:solidFill>
                  <a:srgbClr val="FFFFFF"/>
                </a:solidFill>
              </a14:hiddenFill>
            </a:ext>
          </a:extLst>
        </p:spPr>
      </p:pic>
      <p:sp>
        <p:nvSpPr>
          <p:cNvPr id="86" name="箭头: 右 85">
            <a:extLst>
              <a:ext uri="{FF2B5EF4-FFF2-40B4-BE49-F238E27FC236}">
                <a16:creationId xmlns:a16="http://schemas.microsoft.com/office/drawing/2014/main" id="{E26F8EE0-CCFA-49EA-8A1C-A1B76CC454F7}"/>
              </a:ext>
            </a:extLst>
          </p:cNvPr>
          <p:cNvSpPr/>
          <p:nvPr/>
        </p:nvSpPr>
        <p:spPr>
          <a:xfrm flipH="1">
            <a:off x="5988221" y="5054144"/>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箭头: 右 86">
            <a:extLst>
              <a:ext uri="{FF2B5EF4-FFF2-40B4-BE49-F238E27FC236}">
                <a16:creationId xmlns:a16="http://schemas.microsoft.com/office/drawing/2014/main" id="{276CA584-2643-4D20-B320-52883AF775C8}"/>
              </a:ext>
            </a:extLst>
          </p:cNvPr>
          <p:cNvSpPr/>
          <p:nvPr/>
        </p:nvSpPr>
        <p:spPr>
          <a:xfrm>
            <a:off x="5988221" y="1962263"/>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右 87">
            <a:extLst>
              <a:ext uri="{FF2B5EF4-FFF2-40B4-BE49-F238E27FC236}">
                <a16:creationId xmlns:a16="http://schemas.microsoft.com/office/drawing/2014/main" id="{8F560DBC-A447-484D-9FF7-A994E51CB211}"/>
              </a:ext>
            </a:extLst>
          </p:cNvPr>
          <p:cNvSpPr/>
          <p:nvPr/>
        </p:nvSpPr>
        <p:spPr>
          <a:xfrm rot="5400000">
            <a:off x="9004137" y="3578939"/>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7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par>
                                <p:cTn id="36" presetID="10" presetClass="entr" presetSubtype="0" fill="hold" nodeType="with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500"/>
                                        <p:tgtEl>
                                          <p:spTgt spid="8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79" grpId="0"/>
      <p:bldP spid="80" grpId="0"/>
      <p:bldP spid="82" grpId="0"/>
      <p:bldP spid="84" grpId="0"/>
      <p:bldP spid="86" grpId="0" animBg="1"/>
      <p:bldP spid="87" grpId="0" animBg="1"/>
      <p:bldP spid="8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2" name="文本框 71">
            <a:extLst>
              <a:ext uri="{FF2B5EF4-FFF2-40B4-BE49-F238E27FC236}">
                <a16:creationId xmlns:a16="http://schemas.microsoft.com/office/drawing/2014/main" id="{E1C48EA8-8BF5-419A-8A8D-931158B7A629}"/>
              </a:ext>
            </a:extLst>
          </p:cNvPr>
          <p:cNvSpPr txBox="1"/>
          <p:nvPr/>
        </p:nvSpPr>
        <p:spPr>
          <a:xfrm rot="10800000" flipV="1">
            <a:off x="1183417" y="171573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业务拆分</a:t>
            </a:r>
          </a:p>
        </p:txBody>
      </p:sp>
      <p:sp>
        <p:nvSpPr>
          <p:cNvPr id="73" name="箭头: 右 72">
            <a:extLst>
              <a:ext uri="{FF2B5EF4-FFF2-40B4-BE49-F238E27FC236}">
                <a16:creationId xmlns:a16="http://schemas.microsoft.com/office/drawing/2014/main" id="{B73129A5-757D-4E3D-8367-574436D2B8F6}"/>
              </a:ext>
            </a:extLst>
          </p:cNvPr>
          <p:cNvSpPr/>
          <p:nvPr/>
        </p:nvSpPr>
        <p:spPr>
          <a:xfrm>
            <a:off x="5707121" y="3429000"/>
            <a:ext cx="430888" cy="45720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Picture 2">
            <a:extLst>
              <a:ext uri="{FF2B5EF4-FFF2-40B4-BE49-F238E27FC236}">
                <a16:creationId xmlns:a16="http://schemas.microsoft.com/office/drawing/2014/main" id="{A5805ED7-A65B-4AB6-9FD3-676A7B05D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36" y="2190863"/>
            <a:ext cx="5382345" cy="29827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a:extLst>
              <a:ext uri="{FF2B5EF4-FFF2-40B4-BE49-F238E27FC236}">
                <a16:creationId xmlns:a16="http://schemas.microsoft.com/office/drawing/2014/main" id="{C3E794DE-2927-4765-8442-C20219991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749" y="2177717"/>
            <a:ext cx="5651462" cy="2982716"/>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a:extLst>
              <a:ext uri="{FF2B5EF4-FFF2-40B4-BE49-F238E27FC236}">
                <a16:creationId xmlns:a16="http://schemas.microsoft.com/office/drawing/2014/main" id="{C0095467-0296-40FC-89C5-132F062D2B80}"/>
              </a:ext>
            </a:extLst>
          </p:cNvPr>
          <p:cNvSpPr txBox="1"/>
          <p:nvPr/>
        </p:nvSpPr>
        <p:spPr>
          <a:xfrm rot="10800000" flipV="1">
            <a:off x="7340781" y="1747887"/>
            <a:ext cx="3443397" cy="338554"/>
          </a:xfrm>
          <a:prstGeom prst="rect">
            <a:avLst/>
          </a:prstGeom>
          <a:noFill/>
        </p:spPr>
        <p:txBody>
          <a:bodyPr vert="horz" wrap="square">
            <a:spAutoFit/>
          </a:bodyPr>
          <a:lstStyle/>
          <a:p>
            <a:pPr algn="ctr"/>
            <a:r>
              <a:rPr lang="zh-CN" altLang="en-US" sz="1600" b="1" dirty="0">
                <a:solidFill>
                  <a:srgbClr val="788BA9"/>
                </a:solidFill>
                <a:latin typeface="+mn-ea"/>
                <a:cs typeface="+mn-ea"/>
              </a:rPr>
              <a:t>分布式服务</a:t>
            </a:r>
          </a:p>
        </p:txBody>
      </p:sp>
      <p:sp>
        <p:nvSpPr>
          <p:cNvPr id="77" name="矩形 76">
            <a:extLst>
              <a:ext uri="{FF2B5EF4-FFF2-40B4-BE49-F238E27FC236}">
                <a16:creationId xmlns:a16="http://schemas.microsoft.com/office/drawing/2014/main" id="{9934DA56-7EEC-46D7-A359-272EF204645E}"/>
              </a:ext>
            </a:extLst>
          </p:cNvPr>
          <p:cNvSpPr/>
          <p:nvPr/>
        </p:nvSpPr>
        <p:spPr>
          <a:xfrm>
            <a:off x="1781366" y="5698214"/>
            <a:ext cx="8713286" cy="461665"/>
          </a:xfrm>
          <a:prstGeom prst="rect">
            <a:avLst/>
          </a:prstGeom>
        </p:spPr>
        <p:txBody>
          <a:bodyPr wrap="square">
            <a:spAutoFit/>
          </a:bodyPr>
          <a:lstStyle/>
          <a:p>
            <a:pPr algn="ctr"/>
            <a:r>
              <a:rPr lang="zh-CN" altLang="en-US" sz="2400" b="1" dirty="0">
                <a:solidFill>
                  <a:srgbClr val="D67A71"/>
                </a:solidFill>
              </a:rPr>
              <a:t>分布式的诞生，源于对性能、可用性及可扩展性的不懈追求！</a:t>
            </a:r>
          </a:p>
        </p:txBody>
      </p:sp>
    </p:spTree>
    <p:extLst>
      <p:ext uri="{BB962C8B-B14F-4D97-AF65-F5344CB8AC3E}">
        <p14:creationId xmlns:p14="http://schemas.microsoft.com/office/powerpoint/2010/main" val="174669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72" grpId="0"/>
      <p:bldP spid="73" grpId="0" animBg="1"/>
      <p:bldP spid="76" grpId="0"/>
      <p:bldP spid="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9" name="文本框 58">
            <a:extLst>
              <a:ext uri="{FF2B5EF4-FFF2-40B4-BE49-F238E27FC236}">
                <a16:creationId xmlns:a16="http://schemas.microsoft.com/office/drawing/2014/main" id="{8DAF0754-53E1-4270-85B8-E0A6BF622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cxnSp>
        <p:nvCxnSpPr>
          <p:cNvPr id="60" name="直接连接符 59">
            <a:extLst>
              <a:ext uri="{FF2B5EF4-FFF2-40B4-BE49-F238E27FC236}">
                <a16:creationId xmlns:a16="http://schemas.microsoft.com/office/drawing/2014/main" id="{0A83B0ED-4E19-4398-99EF-5DDE9B5F68A9}"/>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CAAD68C-D006-40AF-B6E0-D43CFCD3CE6A}"/>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DB90F82-63E9-431A-95FD-559CE3681B4E}"/>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63" name="同心圆 18">
            <a:extLst>
              <a:ext uri="{FF2B5EF4-FFF2-40B4-BE49-F238E27FC236}">
                <a16:creationId xmlns:a16="http://schemas.microsoft.com/office/drawing/2014/main" id="{6A228642-180D-400C-A467-8E0158990AF9}"/>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64" name="同心圆 19">
            <a:extLst>
              <a:ext uri="{FF2B5EF4-FFF2-40B4-BE49-F238E27FC236}">
                <a16:creationId xmlns:a16="http://schemas.microsoft.com/office/drawing/2014/main" id="{C066820D-6217-40E9-A970-9FA6740E5266}"/>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65" name="同心圆 20">
            <a:extLst>
              <a:ext uri="{FF2B5EF4-FFF2-40B4-BE49-F238E27FC236}">
                <a16:creationId xmlns:a16="http://schemas.microsoft.com/office/drawing/2014/main" id="{588DB4C3-C13A-4B90-87AE-9387CA5C6370}"/>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66" name="空心弧 65">
            <a:extLst>
              <a:ext uri="{FF2B5EF4-FFF2-40B4-BE49-F238E27FC236}">
                <a16:creationId xmlns:a16="http://schemas.microsoft.com/office/drawing/2014/main" id="{B804A4C4-C9B4-405B-BBBD-B797ECFB1FE5}"/>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67" name="空心弧 66">
            <a:extLst>
              <a:ext uri="{FF2B5EF4-FFF2-40B4-BE49-F238E27FC236}">
                <a16:creationId xmlns:a16="http://schemas.microsoft.com/office/drawing/2014/main" id="{71CBD03F-0576-4A1D-B753-1B7EEF210449}"/>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68" name="空心弧 67">
            <a:extLst>
              <a:ext uri="{FF2B5EF4-FFF2-40B4-BE49-F238E27FC236}">
                <a16:creationId xmlns:a16="http://schemas.microsoft.com/office/drawing/2014/main" id="{EB35AB99-31A0-4307-A64A-EF7DCDA8F08D}"/>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69" name="Rectangle 2">
            <a:extLst>
              <a:ext uri="{FF2B5EF4-FFF2-40B4-BE49-F238E27FC236}">
                <a16:creationId xmlns:a16="http://schemas.microsoft.com/office/drawing/2014/main" id="{B96B4AC1-6608-4988-9CD7-37277C148E4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70" name="Rectangle 2">
            <a:extLst>
              <a:ext uri="{FF2B5EF4-FFF2-40B4-BE49-F238E27FC236}">
                <a16:creationId xmlns:a16="http://schemas.microsoft.com/office/drawing/2014/main" id="{A3D8B5B4-A81C-49AA-83EB-8E6BCFBD8A82}"/>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71" name="Rectangle 2">
            <a:extLst>
              <a:ext uri="{FF2B5EF4-FFF2-40B4-BE49-F238E27FC236}">
                <a16:creationId xmlns:a16="http://schemas.microsoft.com/office/drawing/2014/main" id="{747469AB-96E7-43AB-BDD9-EF7F160A1967}"/>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Tree>
    <p:extLst>
      <p:ext uri="{BB962C8B-B14F-4D97-AF65-F5344CB8AC3E}">
        <p14:creationId xmlns:p14="http://schemas.microsoft.com/office/powerpoint/2010/main" val="117594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44" y="1372870"/>
            <a:ext cx="6370574" cy="4550410"/>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6807200" y="2136338"/>
            <a:ext cx="5292758" cy="2585323"/>
          </a:xfrm>
          <a:prstGeom prst="rect">
            <a:avLst/>
          </a:prstGeom>
          <a:noFill/>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MapReduce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b="1" dirty="0">
                <a:solidFill>
                  <a:srgbClr val="D67A71"/>
                </a:solidFill>
                <a:latin typeface="微软雅黑" panose="020B0503020204020204" pitchFamily="34" charset="-122"/>
                <a:ea typeface="微软雅黑" panose="020B0503020204020204" pitchFamily="34" charset="-122"/>
                <a:cs typeface="+mn-ea"/>
              </a:rPr>
              <a:t>分而治之</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M</a:t>
            </a:r>
            <a:r>
              <a:rPr lang="zh-CN" altLang="en-US" b="1" dirty="0">
                <a:solidFill>
                  <a:srgbClr val="788BA9"/>
                </a:solidFill>
                <a:latin typeface="微软雅黑" panose="020B0503020204020204" pitchFamily="34" charset="-122"/>
                <a:ea typeface="微软雅黑" panose="020B0503020204020204" pitchFamily="34" charset="-122"/>
                <a:cs typeface="+mn-ea"/>
              </a:rPr>
              <a:t>ap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R</a:t>
            </a:r>
            <a:r>
              <a:rPr lang="zh-CN" altLang="en-US"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Shuffle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107600" y="4707099"/>
            <a:ext cx="7613545" cy="180393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416320"/>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1183417" y="1228426"/>
            <a:ext cx="9165928" cy="3970318"/>
          </a:xfrm>
          <a:prstGeom prst="rect">
            <a:avLst/>
          </a:prstGeom>
          <a:noFill/>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数据写入</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流式计算</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1679"/>
            <a:ext cx="5976121" cy="341693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6215881" y="1360438"/>
            <a:ext cx="5274292" cy="4524315"/>
          </a:xfrm>
          <a:prstGeom prst="rect">
            <a:avLst/>
          </a:prstGeom>
          <a:noFill/>
        </p:spPr>
        <p:txBody>
          <a:bodyPr wrap="square">
            <a:spAutoFit/>
          </a:bodyPr>
          <a:lstStyle/>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285750" indent="-285750">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D67A71"/>
                </a:solidFill>
                <a:latin typeface="微软雅黑" panose="020B0503020204020204" pitchFamily="34" charset="-122"/>
                <a:ea typeface="微软雅黑" panose="020B0503020204020204" pitchFamily="34" charset="-122"/>
                <a:cs typeface="+mn-ea"/>
              </a:rPr>
              <a:t>YARN </a:t>
            </a:r>
            <a:r>
              <a:rPr lang="zh-CN" altLang="en-US"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285750" indent="-285750">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zh-CN" altLang="en-US" sz="2800" b="1" spc="50" dirty="0">
                <a:ln w="0"/>
                <a:solidFill>
                  <a:schemeClr val="bg2"/>
                </a:solidFill>
                <a:effectLst>
                  <a:innerShdw blurRad="63500" dist="50800" dir="13500000">
                    <a:srgbClr val="000000">
                      <a:alpha val="50000"/>
                    </a:srgbClr>
                  </a:innerShdw>
                </a:effectLst>
                <a:cs typeface="+mn-ea"/>
                <a:sym typeface="+mn-lt"/>
              </a:rPr>
              <a:t>课程总结</a:t>
            </a: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10178267" y="140021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333108" y="2870773"/>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46011" y="2696094"/>
            <a:ext cx="5373597" cy="1072581"/>
            <a:chOff x="3503711" y="1265476"/>
            <a:chExt cx="7164797" cy="1430109"/>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回顾课程，我们首先学习了分布式理论</a:t>
              </a:r>
              <a:r>
                <a:rPr lang="en-US" altLang="zh-CN" sz="1050" dirty="0">
                  <a:solidFill>
                    <a:schemeClr val="bg1">
                      <a:lumMod val="50000"/>
                    </a:schemeClr>
                  </a:solidFill>
                  <a:cs typeface="+mn-ea"/>
                  <a:sym typeface="+mn-lt"/>
                </a:rPr>
                <a:t>CAP</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BASE</a:t>
              </a:r>
              <a:r>
                <a:rPr lang="zh-CN" altLang="en-US" sz="1050" dirty="0">
                  <a:solidFill>
                    <a:schemeClr val="bg1">
                      <a:lumMod val="50000"/>
                    </a:schemeClr>
                  </a:solidFill>
                  <a:cs typeface="+mn-ea"/>
                  <a:sym typeface="+mn-lt"/>
                </a:rPr>
                <a:t>，以及分布式算法 </a:t>
              </a:r>
              <a:r>
                <a:rPr lang="en-US" altLang="zh-CN" sz="1050" dirty="0" err="1">
                  <a:solidFill>
                    <a:schemeClr val="bg1">
                      <a:lumMod val="50000"/>
                    </a:schemeClr>
                  </a:solidFill>
                  <a:cs typeface="+mn-ea"/>
                  <a:sym typeface="+mn-lt"/>
                </a:rPr>
                <a:t>Paxos</a:t>
              </a:r>
              <a:r>
                <a:rPr lang="zh-CN" altLang="en-US" sz="1050" dirty="0">
                  <a:solidFill>
                    <a:schemeClr val="bg1">
                      <a:lumMod val="50000"/>
                    </a:schemeClr>
                  </a:solidFill>
                  <a:cs typeface="+mn-ea"/>
                  <a:sym typeface="+mn-lt"/>
                </a:rPr>
                <a:t>、</a:t>
              </a:r>
              <a:r>
                <a:rPr lang="en-US" altLang="zh-CN" sz="1050" dirty="0">
                  <a:solidFill>
                    <a:schemeClr val="bg1">
                      <a:lumMod val="50000"/>
                    </a:schemeClr>
                  </a:solidFill>
                  <a:cs typeface="+mn-ea"/>
                  <a:sym typeface="+mn-lt"/>
                </a:rPr>
                <a:t>Raft</a:t>
              </a:r>
              <a:r>
                <a:rPr lang="zh-CN" altLang="en-US" sz="1050" dirty="0">
                  <a:solidFill>
                    <a:schemeClr val="bg1">
                      <a:lumMod val="50000"/>
                    </a:schemeClr>
                  </a:solidFill>
                  <a:cs typeface="+mn-ea"/>
                  <a:sym typeface="+mn-lt"/>
                </a:rPr>
                <a:t>。然后通过学习分布式具体应用，将理论和实际相结合，应证了分布式理论是如何指导分布式系统的架构设计。</a:t>
              </a:r>
            </a:p>
          </p:txBody>
        </p:sp>
        <p:sp>
          <p:nvSpPr>
            <p:cNvPr id="19" name="Rectangle 2">
              <a:extLst>
                <a:ext uri="{FF2B5EF4-FFF2-40B4-BE49-F238E27FC236}">
                  <a16:creationId xmlns:a16="http://schemas.microsoft.com/office/drawing/2014/main" id="{8B789F98-7D6C-4D90-B8F9-A17136B40D29}"/>
                </a:ext>
              </a:extLst>
            </p:cNvPr>
            <p:cNvSpPr/>
            <p:nvPr/>
          </p:nvSpPr>
          <p:spPr>
            <a:xfrm>
              <a:off x="6299914" y="1265476"/>
              <a:ext cx="1846659"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从理论到应用</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5130149" y="1201676"/>
            <a:ext cx="5373597" cy="977745"/>
            <a:chOff x="3503711" y="1391924"/>
            <a:chExt cx="7164797" cy="1303661"/>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p:txBody>
        </p:sp>
        <p:sp>
          <p:nvSpPr>
            <p:cNvPr id="22" name="Rectangle 2">
              <a:extLst>
                <a:ext uri="{FF2B5EF4-FFF2-40B4-BE49-F238E27FC236}">
                  <a16:creationId xmlns:a16="http://schemas.microsoft.com/office/drawing/2014/main" id="{E2458096-4228-45F7-B5EA-B0215B771778}"/>
                </a:ext>
              </a:extLst>
            </p:cNvPr>
            <p:cNvSpPr/>
            <p:nvPr/>
          </p:nvSpPr>
          <p:spPr>
            <a:xfrm>
              <a:off x="5346723" y="1391924"/>
              <a:ext cx="3404578" cy="553998"/>
            </a:xfrm>
            <a:prstGeom prst="rect">
              <a:avLst/>
            </a:prstGeom>
          </p:spPr>
          <p:txBody>
            <a:bodyPr wrap="none" lIns="0" tIns="0" rIns="0" bIns="0" anchor="ctr">
              <a:normAutofit/>
            </a:bodyPr>
            <a:lstStyle/>
            <a:p>
              <a:pPr algn="ctr"/>
              <a:r>
                <a:rPr lang="zh-CN" altLang="en-US" b="1" dirty="0">
                  <a:solidFill>
                    <a:schemeClr val="bg1">
                      <a:lumMod val="50000"/>
                    </a:schemeClr>
                  </a:solidFill>
                  <a:cs typeface="+mn-ea"/>
                  <a:sym typeface="+mn-lt"/>
                </a:rPr>
                <a:t>从设计目标到架构权衡</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anim calcmode="lin" valueType="num">
                                      <p:cBhvr>
                                        <p:cTn id="13" dur="750" fill="hold"/>
                                        <p:tgtEl>
                                          <p:spTgt spid="15"/>
                                        </p:tgtEl>
                                        <p:attrNameLst>
                                          <p:attrName>ppt_x</p:attrName>
                                        </p:attrNameLst>
                                      </p:cBhvr>
                                      <p:tavLst>
                                        <p:tav tm="0">
                                          <p:val>
                                            <p:strVal val="#ppt_x"/>
                                          </p:val>
                                        </p:tav>
                                        <p:tav tm="100000">
                                          <p:val>
                                            <p:strVal val="#ppt_x"/>
                                          </p:val>
                                        </p:tav>
                                      </p:tavLst>
                                    </p:anim>
                                    <p:anim calcmode="lin" valueType="num">
                                      <p:cBhvr>
                                        <p:cTn id="14" dur="750" fill="hold"/>
                                        <p:tgtEl>
                                          <p:spTgt spid="1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3" presetClass="path" presetSubtype="0" decel="50000" fill="hold" grpId="1" nodeType="withEffect">
                                  <p:stCondLst>
                                    <p:cond delay="250"/>
                                  </p:stCondLst>
                                  <p:childTnLst>
                                    <p:animMotion origin="layout" path="M 0.01524 4.81481E-6 L -0.06315 4.81481E-6 " pathEditMode="relative" rAng="0" ptsTypes="AA">
                                      <p:cBhvr>
                                        <p:cTn id="19" dur="750" spd="-100000" fill="hold"/>
                                        <p:tgtEl>
                                          <p:spTgt spid="4"/>
                                        </p:tgtEl>
                                        <p:attrNameLst>
                                          <p:attrName>ppt_x</p:attrName>
                                          <p:attrName>ppt_y</p:attrName>
                                        </p:attrNameLst>
                                      </p:cBhvr>
                                      <p:rCtr x="-3919" y="0"/>
                                    </p:animMotion>
                                  </p:childTnLst>
                                </p:cTn>
                              </p:par>
                              <p:par>
                                <p:cTn id="20" presetID="35" presetClass="path" presetSubtype="0" accel="50000" decel="50000" fill="hold" grpId="2" nodeType="withEffect">
                                  <p:stCondLst>
                                    <p:cond delay="1000"/>
                                  </p:stCondLst>
                                  <p:childTnLst>
                                    <p:animMotion origin="layout" path="M 0.01602 4.81481E-6 L -3.95833E-6 4.81481E-6 " pathEditMode="relative" rAng="0" ptsTypes="AA">
                                      <p:cBhvr>
                                        <p:cTn id="21" dur="750" fill="hold"/>
                                        <p:tgtEl>
                                          <p:spTgt spid="4"/>
                                        </p:tgtEl>
                                        <p:attrNameLst>
                                          <p:attrName>ppt_x</p:attrName>
                                          <p:attrName>ppt_y</p:attrName>
                                        </p:attrNameLst>
                                      </p:cBhvr>
                                      <p:rCtr x="-807" y="0"/>
                                    </p:animMotion>
                                  </p:childTnLst>
                                </p:cTn>
                              </p:par>
                              <p:par>
                                <p:cTn id="22" presetID="31"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fltVal val="0"/>
                                          </p:val>
                                        </p:tav>
                                        <p:tav tm="100000">
                                          <p:val>
                                            <p:strVal val="#ppt_w"/>
                                          </p:val>
                                        </p:tav>
                                      </p:tavLst>
                                    </p:anim>
                                    <p:anim calcmode="lin" valueType="num">
                                      <p:cBhvr>
                                        <p:cTn id="25" dur="1000" fill="hold"/>
                                        <p:tgtEl>
                                          <p:spTgt spid="16"/>
                                        </p:tgtEl>
                                        <p:attrNameLst>
                                          <p:attrName>ppt_h</p:attrName>
                                        </p:attrNameLst>
                                      </p:cBhvr>
                                      <p:tavLst>
                                        <p:tav tm="0">
                                          <p:val>
                                            <p:fltVal val="0"/>
                                          </p:val>
                                        </p:tav>
                                        <p:tav tm="100000">
                                          <p:val>
                                            <p:strVal val="#ppt_h"/>
                                          </p:val>
                                        </p:tav>
                                      </p:tavLst>
                                    </p:anim>
                                    <p:anim calcmode="lin" valueType="num">
                                      <p:cBhvr>
                                        <p:cTn id="26" dur="1000" fill="hold"/>
                                        <p:tgtEl>
                                          <p:spTgt spid="16"/>
                                        </p:tgtEl>
                                        <p:attrNameLst>
                                          <p:attrName>style.rotation</p:attrName>
                                        </p:attrNameLst>
                                      </p:cBhvr>
                                      <p:tavLst>
                                        <p:tav tm="0">
                                          <p:val>
                                            <p:fltVal val="90"/>
                                          </p:val>
                                        </p:tav>
                                        <p:tav tm="100000">
                                          <p:val>
                                            <p:fltVal val="0"/>
                                          </p:val>
                                        </p:tav>
                                      </p:tavLst>
                                    </p:anim>
                                    <p:animEffect transition="in" filter="fade">
                                      <p:cBhvr>
                                        <p:cTn id="27" dur="1000"/>
                                        <p:tgtEl>
                                          <p:spTgt spid="16"/>
                                        </p:tgtEl>
                                      </p:cBhvr>
                                    </p:animEffect>
                                  </p:childTnLst>
                                </p:cTn>
                              </p:par>
                              <p:par>
                                <p:cTn id="28" presetID="10" presetClass="entr" presetSubtype="0" fill="hold" nodeType="withEffect">
                                  <p:stCondLst>
                                    <p:cond delay="100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53" presetClass="entr" presetSubtype="16" fill="hold" grpId="0" nodeType="withEffect">
                                  <p:stCondLst>
                                    <p:cond delay="50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Effect transition="in" filter="fade">
                                      <p:cBhvr>
                                        <p:cTn id="45" dur="500"/>
                                        <p:tgtEl>
                                          <p:spTgt spid="6"/>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22" presetClass="entr" presetSubtype="4" fill="hold" grpId="0" nodeType="withEffect">
                                  <p:stCondLst>
                                    <p:cond delay="500"/>
                                  </p:stCondLst>
                                  <p:childTnLst>
                                    <p:set>
                                      <p:cBhvr>
                                        <p:cTn id="65" dur="1" fill="hold">
                                          <p:stCondLst>
                                            <p:cond delay="0"/>
                                          </p:stCondLst>
                                        </p:cTn>
                                        <p:tgtEl>
                                          <p:spTgt spid="2"/>
                                        </p:tgtEl>
                                        <p:attrNameLst>
                                          <p:attrName>style.visibility</p:attrName>
                                        </p:attrNameLst>
                                      </p:cBhvr>
                                      <p:to>
                                        <p:strVal val="visible"/>
                                      </p:to>
                                    </p:set>
                                    <p:animEffect transition="in" filter="wipe(down)">
                                      <p:cBhvr>
                                        <p:cTn id="66" dur="1750"/>
                                        <p:tgtEl>
                                          <p:spTgt spid="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4" grpId="0"/>
      <p:bldP spid="15" grpId="0"/>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352188" y="214472"/>
            <a:ext cx="3040240" cy="626678"/>
          </a:xfrm>
          <a:prstGeom prst="rect">
            <a:avLst/>
          </a:prstGeom>
        </p:spPr>
        <p:txBody>
          <a:bodyPr wrap="none" lIns="0" tIns="0" rIns="0" bIns="0" anchor="ctr">
            <a:noAutofit/>
          </a:bodyPr>
          <a:lstStyle/>
          <a:p>
            <a:pPr>
              <a:lnSpc>
                <a:spcPct val="130000"/>
              </a:lnSpc>
            </a:pP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mn-ea"/>
                <a:sym typeface="+mn-lt"/>
              </a:rPr>
              <a:t>学习资料</a:t>
            </a:r>
          </a:p>
        </p:txBody>
      </p:sp>
      <p:sp>
        <p:nvSpPr>
          <p:cNvPr id="7" name="文本框 6">
            <a:extLst>
              <a:ext uri="{FF2B5EF4-FFF2-40B4-BE49-F238E27FC236}">
                <a16:creationId xmlns:a16="http://schemas.microsoft.com/office/drawing/2014/main" id="{8CBFD990-3315-43C3-BB98-7FB154F95F63}"/>
              </a:ext>
            </a:extLst>
          </p:cNvPr>
          <p:cNvSpPr txBox="1"/>
          <p:nvPr/>
        </p:nvSpPr>
        <p:spPr>
          <a:xfrm>
            <a:off x="352188" y="1118980"/>
            <a:ext cx="5480169" cy="5539978"/>
          </a:xfrm>
          <a:prstGeom prst="rect">
            <a:avLst/>
          </a:prstGeom>
          <a:noFill/>
        </p:spPr>
        <p:txBody>
          <a:bodyPr wrap="square">
            <a:spAutoFit/>
          </a:bodyPr>
          <a:lstStyle/>
          <a:p>
            <a:r>
              <a:rPr lang="zh-CN" altLang="en-US" b="1" dirty="0">
                <a:solidFill>
                  <a:srgbClr val="D67A71"/>
                </a:solidFill>
                <a:latin typeface="+mn-ea"/>
              </a:rPr>
              <a:t>分布式理论</a:t>
            </a:r>
            <a:endParaRPr lang="en-US" altLang="zh-CN" b="1" dirty="0">
              <a:solidFill>
                <a:srgbClr val="D67A71"/>
              </a:solidFill>
              <a:latin typeface="+mn-ea"/>
            </a:endParaRPr>
          </a:p>
          <a:p>
            <a:pPr marL="285750" indent="-285750">
              <a:buFont typeface="Wingdings" panose="05000000000000000000" pitchFamily="2" charset="2"/>
              <a:buChar char="l"/>
            </a:pPr>
            <a:r>
              <a:rPr lang="en-US" altLang="zh-CN" sz="1600" dirty="0">
                <a:latin typeface="+mn-ea"/>
              </a:rPr>
              <a:t>Time, Clocks, and the Ordering of Events in a Distributed System</a:t>
            </a:r>
          </a:p>
          <a:p>
            <a:pPr marL="285750" indent="-285750">
              <a:buFont typeface="Wingdings" panose="05000000000000000000" pitchFamily="2" charset="2"/>
              <a:buChar char="l"/>
            </a:pPr>
            <a:r>
              <a:rPr lang="en-US" altLang="zh-CN" sz="1600" dirty="0">
                <a:latin typeface="+mn-ea"/>
              </a:rPr>
              <a:t>The Byzantine Generals Problem</a:t>
            </a:r>
          </a:p>
          <a:p>
            <a:pPr marL="285750" indent="-285750">
              <a:buFont typeface="Wingdings" panose="05000000000000000000" pitchFamily="2" charset="2"/>
              <a:buChar char="l"/>
            </a:pPr>
            <a:r>
              <a:rPr lang="en-US" altLang="zh-CN" sz="1600" dirty="0">
                <a:latin typeface="+mn-ea"/>
              </a:rPr>
              <a:t>Brewer’s Conjecture and the Feasibility of Consistent, Available, Partition-Tolerant Web Services</a:t>
            </a:r>
          </a:p>
          <a:p>
            <a:pPr marL="285750" indent="-285750">
              <a:buFont typeface="Wingdings" panose="05000000000000000000" pitchFamily="2" charset="2"/>
              <a:buChar char="l"/>
            </a:pPr>
            <a:r>
              <a:rPr lang="en-US" altLang="zh-CN" sz="1600" dirty="0">
                <a:latin typeface="+mn-ea"/>
              </a:rPr>
              <a:t>CAP Twelve Years Later: How the “Rules” Have Changed</a:t>
            </a:r>
          </a:p>
          <a:p>
            <a:pPr marL="285750" indent="-285750">
              <a:buFont typeface="Wingdings" panose="05000000000000000000" pitchFamily="2" charset="2"/>
              <a:buChar char="l"/>
            </a:pPr>
            <a:r>
              <a:rPr lang="en-US" altLang="zh-CN" sz="1600" dirty="0">
                <a:latin typeface="+mn-ea"/>
              </a:rPr>
              <a:t>BASE: An Acid Alternative</a:t>
            </a:r>
            <a:endParaRPr lang="en-US" altLang="zh-CN" sz="1600" dirty="0">
              <a:latin typeface="+mn-ea"/>
              <a:hlinkClick r:id="rId3"/>
            </a:endParaRPr>
          </a:p>
          <a:p>
            <a:pPr marL="285750" indent="-285750">
              <a:buFont typeface="Wingdings" panose="05000000000000000000" pitchFamily="2" charset="2"/>
              <a:buChar char="l"/>
            </a:pPr>
            <a:r>
              <a:rPr lang="en-US" altLang="zh-CN" sz="1600" dirty="0">
                <a:latin typeface="+mn-ea"/>
                <a:hlinkClick r:id="rId3"/>
              </a:rPr>
              <a:t>Part-time Parliament </a:t>
            </a:r>
            <a:r>
              <a:rPr lang="zh-CN" altLang="en-US" sz="1600" dirty="0">
                <a:latin typeface="+mn-ea"/>
                <a:hlinkClick r:id="rId3"/>
              </a:rPr>
              <a:t>论文</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4"/>
              </a:rPr>
              <a:t>Paxos</a:t>
            </a:r>
            <a:r>
              <a:rPr lang="en-US" altLang="zh-CN" sz="1600" dirty="0">
                <a:latin typeface="+mn-ea"/>
                <a:hlinkClick r:id="rId4"/>
              </a:rPr>
              <a:t> Made Simple </a:t>
            </a:r>
            <a:r>
              <a:rPr lang="zh-CN" altLang="en-US" sz="1600" dirty="0">
                <a:latin typeface="+mn-ea"/>
                <a:hlinkClick r:id="rId4"/>
              </a:rPr>
              <a:t>论文</a:t>
            </a:r>
            <a:endParaRPr lang="zh-CN" altLang="en-US" sz="1600" dirty="0">
              <a:latin typeface="+mn-ea"/>
            </a:endParaRPr>
          </a:p>
          <a:p>
            <a:pPr marL="285750" indent="-285750">
              <a:buFont typeface="Wingdings" panose="05000000000000000000" pitchFamily="2" charset="2"/>
              <a:buChar char="l"/>
            </a:pPr>
            <a:r>
              <a:rPr lang="en-US" altLang="zh-CN" sz="1600" dirty="0" err="1">
                <a:latin typeface="+mn-ea"/>
                <a:hlinkClick r:id="rId5"/>
              </a:rPr>
              <a:t>Paxos</a:t>
            </a:r>
            <a:r>
              <a:rPr lang="en-US" altLang="zh-CN" sz="1600" dirty="0">
                <a:latin typeface="+mn-ea"/>
                <a:hlinkClick r:id="rId5"/>
              </a:rPr>
              <a:t> </a:t>
            </a:r>
            <a:r>
              <a:rPr lang="zh-CN" altLang="en-US" sz="1600" dirty="0">
                <a:latin typeface="+mn-ea"/>
                <a:hlinkClick r:id="rId5"/>
              </a:rPr>
              <a:t>算法详解</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6"/>
              </a:rPr>
              <a:t>Raft </a:t>
            </a:r>
            <a:r>
              <a:rPr lang="zh-CN" altLang="en-US" sz="1600" dirty="0">
                <a:latin typeface="+mn-ea"/>
                <a:hlinkClick r:id="rId6"/>
              </a:rPr>
              <a:t>作者讲解 </a:t>
            </a:r>
            <a:r>
              <a:rPr lang="en-US" altLang="zh-CN" sz="1600" dirty="0" err="1">
                <a:latin typeface="+mn-ea"/>
                <a:hlinkClick r:id="rId6"/>
              </a:rPr>
              <a:t>Paxos</a:t>
            </a:r>
            <a:r>
              <a:rPr lang="en-US" altLang="zh-CN" sz="1600" dirty="0">
                <a:latin typeface="+mn-ea"/>
                <a:hlinkClick r:id="rId6"/>
              </a:rPr>
              <a:t> </a:t>
            </a:r>
            <a:r>
              <a:rPr lang="zh-CN" altLang="en-US" sz="1600" dirty="0">
                <a:latin typeface="+mn-ea"/>
                <a:hlinkClick r:id="rId6"/>
              </a:rPr>
              <a:t>视频</a:t>
            </a:r>
            <a:endParaRPr lang="en-US" altLang="zh-CN" sz="1600" dirty="0">
              <a:latin typeface="+mn-ea"/>
            </a:endParaRPr>
          </a:p>
          <a:p>
            <a:pPr marL="285750" indent="-285750">
              <a:buFont typeface="Wingdings" panose="05000000000000000000" pitchFamily="2" charset="2"/>
              <a:buChar char="l"/>
            </a:pPr>
            <a:r>
              <a:rPr lang="en-US" altLang="zh-CN" sz="1600" dirty="0" err="1">
                <a:latin typeface="+mn-ea"/>
                <a:hlinkClick r:id="rId7"/>
              </a:rPr>
              <a:t>Paxos</a:t>
            </a:r>
            <a:r>
              <a:rPr lang="en-US" altLang="zh-CN" sz="1600" dirty="0">
                <a:latin typeface="+mn-ea"/>
                <a:hlinkClick r:id="rId7"/>
              </a:rPr>
              <a:t> </a:t>
            </a:r>
            <a:r>
              <a:rPr lang="zh-CN" altLang="en-US" sz="1600" dirty="0">
                <a:latin typeface="+mn-ea"/>
                <a:hlinkClick r:id="rId7"/>
              </a:rPr>
              <a:t>算法讲解视频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8"/>
              </a:rPr>
              <a:t>Raft </a:t>
            </a:r>
            <a:r>
              <a:rPr lang="zh-CN" altLang="en-US" sz="1600" dirty="0">
                <a:latin typeface="+mn-ea"/>
                <a:hlinkClick r:id="rId8"/>
              </a:rPr>
              <a:t>一致性算法论文原文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9"/>
              </a:rPr>
              <a:t>Raft </a:t>
            </a:r>
            <a:r>
              <a:rPr lang="zh-CN" altLang="en-US" sz="1600" dirty="0">
                <a:latin typeface="+mn-ea"/>
                <a:hlinkClick r:id="rId9"/>
              </a:rPr>
              <a:t>一致性算法论文译文</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0"/>
              </a:rPr>
              <a:t>Raft </a:t>
            </a:r>
            <a:r>
              <a:rPr lang="zh-CN" altLang="en-US" sz="1600" dirty="0">
                <a:latin typeface="+mn-ea"/>
                <a:hlinkClick r:id="rId10"/>
              </a:rPr>
              <a:t>作者讲解视频</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11"/>
              </a:rPr>
              <a:t>Raft </a:t>
            </a:r>
            <a:r>
              <a:rPr lang="zh-CN" altLang="en-US" sz="1600" dirty="0">
                <a:latin typeface="+mn-ea"/>
                <a:hlinkClick r:id="rId11"/>
              </a:rPr>
              <a:t>作者讲解视频对应的 </a:t>
            </a:r>
            <a:r>
              <a:rPr lang="en-US" altLang="zh-CN" sz="1600" dirty="0">
                <a:latin typeface="+mn-ea"/>
                <a:hlinkClick r:id="rId11"/>
              </a:rPr>
              <a:t>PPT</a:t>
            </a:r>
            <a:endParaRPr lang="en-US" altLang="zh-CN" sz="1600" dirty="0">
              <a:latin typeface="+mn-ea"/>
            </a:endParaRPr>
          </a:p>
          <a:p>
            <a:pPr marL="285750" indent="-285750">
              <a:buFont typeface="Wingdings" panose="05000000000000000000" pitchFamily="2" charset="2"/>
              <a:buChar char="l"/>
            </a:pPr>
            <a:r>
              <a:rPr lang="en-US" altLang="zh-CN" sz="1600" u="sng" dirty="0">
                <a:latin typeface="+mn-ea"/>
                <a:hlinkClick r:id="rId12"/>
              </a:rPr>
              <a:t>Raft </a:t>
            </a:r>
            <a:r>
              <a:rPr lang="zh-CN" altLang="en-US" sz="1600" u="sng" dirty="0">
                <a:latin typeface="+mn-ea"/>
                <a:hlinkClick r:id="rId12"/>
              </a:rPr>
              <a:t>算法详解</a:t>
            </a:r>
            <a:endParaRPr lang="en-US" altLang="zh-CN" sz="1600" u="sng" dirty="0">
              <a:latin typeface="+mn-ea"/>
            </a:endParaRPr>
          </a:p>
          <a:p>
            <a:pPr marL="285750" indent="-285750">
              <a:buFont typeface="Wingdings" panose="05000000000000000000" pitchFamily="2" charset="2"/>
              <a:buChar char="l"/>
            </a:pPr>
            <a:r>
              <a:rPr lang="en-US" altLang="zh-CN" sz="1600" dirty="0">
                <a:latin typeface="+mn-ea"/>
                <a:hlinkClick r:id="rId13"/>
              </a:rPr>
              <a:t>Raft: Understandable Distributed Consensus </a:t>
            </a:r>
            <a:r>
              <a:rPr lang="en-US" altLang="zh-CN" sz="1600" dirty="0">
                <a:latin typeface="+mn-ea"/>
              </a:rPr>
              <a:t>- </a:t>
            </a:r>
            <a:r>
              <a:rPr lang="zh-CN" altLang="en-US" sz="1600"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6277628" y="1026647"/>
            <a:ext cx="4576894" cy="2862322"/>
          </a:xfrm>
          <a:prstGeom prst="rect">
            <a:avLst/>
          </a:prstGeom>
        </p:spPr>
        <p:txBody>
          <a:bodyPr wrap="square">
            <a:spAutoFit/>
          </a:bodyPr>
          <a:lstStyle/>
          <a:p>
            <a:r>
              <a:rPr lang="zh-CN" altLang="en-US" b="1" dirty="0">
                <a:solidFill>
                  <a:srgbClr val="D67A71"/>
                </a:solidFill>
                <a:latin typeface="+mn-ea"/>
              </a:rPr>
              <a:t>分布式应用</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hlinkClick r:id="rId15"/>
              </a:rPr>
              <a:t>The Google File System</a:t>
            </a:r>
          </a:p>
          <a:p>
            <a:pPr marL="285750" indent="-285750">
              <a:buFont typeface="Wingdings" panose="05000000000000000000" pitchFamily="2" charset="2"/>
              <a:buChar char="l"/>
            </a:pPr>
            <a:r>
              <a:rPr lang="en-US" altLang="zh-CN" sz="1600" dirty="0" err="1">
                <a:hlinkClick r:id="rId15"/>
              </a:rPr>
              <a:t>BigTable</a:t>
            </a:r>
            <a:r>
              <a:rPr lang="en-US" altLang="zh-CN" sz="1600" dirty="0">
                <a:hlinkClick r:id="rId15"/>
              </a:rPr>
              <a:t>: A Distributed Storage System for Structured Data</a:t>
            </a:r>
          </a:p>
          <a:p>
            <a:pPr marL="285750" indent="-285750">
              <a:buFont typeface="Wingdings" panose="05000000000000000000" pitchFamily="2" charset="2"/>
              <a:buChar char="l"/>
            </a:pPr>
            <a:r>
              <a:rPr lang="zh-CN" altLang="en-US" sz="1600" dirty="0">
                <a:hlinkClick r:id="rId15"/>
              </a:rPr>
              <a:t>什么是负载均衡</a:t>
            </a:r>
            <a:endParaRPr lang="en-US" altLang="zh-CN" sz="1600" dirty="0"/>
          </a:p>
          <a:p>
            <a:pPr marL="285750" indent="-285750">
              <a:buFont typeface="Wingdings" panose="05000000000000000000" pitchFamily="2" charset="2"/>
              <a:buChar char="l"/>
            </a:pPr>
            <a:r>
              <a:rPr lang="en-US" altLang="zh-CN" sz="1600" dirty="0">
                <a:solidFill>
                  <a:srgbClr val="3EAF7C"/>
                </a:solidFill>
                <a:latin typeface="-apple-system"/>
                <a:hlinkClick r:id="rId14"/>
              </a:rPr>
              <a:t>Comparing Load Balancing Algorithms</a:t>
            </a:r>
            <a:endParaRPr lang="en-US" altLang="zh-CN" sz="1600" dirty="0"/>
          </a:p>
          <a:p>
            <a:pPr marL="285750" indent="-285750">
              <a:buFont typeface="Wingdings" panose="05000000000000000000" pitchFamily="2" charset="2"/>
              <a:buChar char="l"/>
            </a:pPr>
            <a:r>
              <a:rPr lang="en-US" altLang="zh-CN" sz="1600" dirty="0">
                <a:hlinkClick r:id="rId16"/>
              </a:rPr>
              <a:t>Dubbo </a:t>
            </a:r>
            <a:r>
              <a:rPr lang="zh-CN" altLang="en-US" sz="1600" dirty="0">
                <a:hlinkClick r:id="rId16"/>
              </a:rPr>
              <a:t>官方负载均衡算法说明</a:t>
            </a:r>
            <a:endParaRPr lang="en-US" altLang="zh-CN" sz="1600" dirty="0"/>
          </a:p>
          <a:p>
            <a:pPr marL="285750" indent="-285750">
              <a:buFont typeface="Wingdings" panose="05000000000000000000" pitchFamily="2" charset="2"/>
              <a:buChar char="l"/>
            </a:pPr>
            <a:r>
              <a:rPr lang="zh-CN" altLang="en-US" sz="1600" dirty="0">
                <a:hlinkClick r:id="rId17"/>
              </a:rPr>
              <a:t>谈谈限流算法的几种实现</a:t>
            </a:r>
            <a:endParaRPr lang="en-US" altLang="zh-CN" sz="1600" dirty="0"/>
          </a:p>
          <a:p>
            <a:pPr marL="285750" indent="-285750">
              <a:buFont typeface="Wingdings" panose="05000000000000000000" pitchFamily="2" charset="2"/>
              <a:buChar char="l"/>
            </a:pPr>
            <a:r>
              <a:rPr lang="zh-CN" altLang="en-US" sz="1600" dirty="0">
                <a:hlinkClick r:id="rId18"/>
              </a:rPr>
              <a:t>聊聊分布式事务，再说说解决方案</a:t>
            </a:r>
            <a:endParaRPr lang="en-US" altLang="zh-CN" sz="1600" dirty="0"/>
          </a:p>
          <a:p>
            <a:pPr marL="285750" indent="-285750">
              <a:buFont typeface="Wingdings" panose="05000000000000000000" pitchFamily="2" charset="2"/>
              <a:buChar char="l"/>
            </a:pPr>
            <a:r>
              <a:rPr lang="zh-CN" altLang="en-US" sz="1600" dirty="0">
                <a:hlinkClick r:id="rId19"/>
              </a:rPr>
              <a:t>理解分布式事务</a:t>
            </a:r>
            <a:endParaRPr lang="zh-CN" altLang="en-US" sz="1600" dirty="0"/>
          </a:p>
          <a:p>
            <a:endParaRPr lang="zh-CN" altLang="en-US" dirty="0"/>
          </a:p>
        </p:txBody>
      </p:sp>
      <p:sp>
        <p:nvSpPr>
          <p:cNvPr id="8" name="矩形 7">
            <a:extLst>
              <a:ext uri="{FF2B5EF4-FFF2-40B4-BE49-F238E27FC236}">
                <a16:creationId xmlns:a16="http://schemas.microsoft.com/office/drawing/2014/main" id="{DA523E9D-3306-490C-9491-92FBDB62FFD2}"/>
              </a:ext>
            </a:extLst>
          </p:cNvPr>
          <p:cNvSpPr/>
          <p:nvPr/>
        </p:nvSpPr>
        <p:spPr>
          <a:xfrm>
            <a:off x="6277628" y="3888109"/>
            <a:ext cx="4576894" cy="2092881"/>
          </a:xfrm>
          <a:prstGeom prst="rect">
            <a:avLst/>
          </a:prstGeom>
        </p:spPr>
        <p:txBody>
          <a:bodyPr wrap="none">
            <a:spAutoFit/>
          </a:bodyPr>
          <a:lstStyle/>
          <a:p>
            <a:r>
              <a:rPr lang="zh-CN" altLang="en-US" b="1" dirty="0">
                <a:solidFill>
                  <a:srgbClr val="D67A71"/>
                </a:solidFill>
                <a:latin typeface="+mn-ea"/>
              </a:rPr>
              <a:t>分布式架构</a:t>
            </a:r>
            <a:endParaRPr lang="en-US" altLang="zh-CN" b="1" dirty="0">
              <a:solidFill>
                <a:srgbClr val="D67A71"/>
              </a:solidFill>
              <a:latin typeface="+mn-ea"/>
              <a:hlinkClick r:id="rId14">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l"/>
            </a:pPr>
            <a:r>
              <a:rPr lang="en-US" altLang="zh-CN" sz="1600" dirty="0">
                <a:latin typeface="+mn-ea"/>
                <a:hlinkClick r:id="rId20"/>
              </a:rPr>
              <a:t>《</a:t>
            </a:r>
            <a:r>
              <a:rPr lang="zh-CN" altLang="en-US" sz="1600" dirty="0">
                <a:latin typeface="+mn-ea"/>
                <a:hlinkClick r:id="rId20"/>
              </a:rPr>
              <a:t>大型网站技术架构：核心原理与案例分析</a:t>
            </a:r>
            <a:r>
              <a:rPr lang="en-US" altLang="zh-CN" sz="1600" dirty="0">
                <a:latin typeface="+mn-ea"/>
                <a:hlinkClick r:id="rId20"/>
              </a:rPr>
              <a:t>》</a:t>
            </a:r>
            <a:endParaRPr lang="zh-CN" altLang="en-US" sz="1600" dirty="0">
              <a:latin typeface="+mn-ea"/>
            </a:endParaRPr>
          </a:p>
          <a:p>
            <a:pPr marL="285750" indent="-285750">
              <a:buFont typeface="Wingdings" panose="05000000000000000000" pitchFamily="2" charset="2"/>
              <a:buChar char="l"/>
            </a:pPr>
            <a:r>
              <a:rPr lang="en-US" altLang="zh-CN" sz="1600" dirty="0">
                <a:latin typeface="+mn-ea"/>
                <a:hlinkClick r:id="rId21"/>
              </a:rPr>
              <a:t>《</a:t>
            </a:r>
            <a:r>
              <a:rPr lang="zh-CN" altLang="en-US" sz="1600" dirty="0">
                <a:latin typeface="+mn-ea"/>
                <a:hlinkClick r:id="rId21"/>
              </a:rPr>
              <a:t>大型网站系统与 </a:t>
            </a:r>
            <a:r>
              <a:rPr lang="en-US" altLang="zh-CN" sz="1600" dirty="0">
                <a:latin typeface="+mn-ea"/>
                <a:hlinkClick r:id="rId21"/>
              </a:rPr>
              <a:t>Java </a:t>
            </a:r>
            <a:r>
              <a:rPr lang="zh-CN" altLang="en-US" sz="1600" dirty="0">
                <a:latin typeface="+mn-ea"/>
                <a:hlinkClick r:id="rId21"/>
              </a:rPr>
              <a:t>中间件实践</a:t>
            </a:r>
            <a:r>
              <a:rPr lang="en-US" altLang="zh-CN" sz="1600" dirty="0">
                <a:latin typeface="+mn-ea"/>
                <a:hlinkClick r:id="rId21"/>
              </a:rPr>
              <a:t>》</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2"/>
              </a:rPr>
              <a:t>system-design-primer</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3"/>
              </a:rPr>
              <a:t>从 </a:t>
            </a:r>
            <a:r>
              <a:rPr lang="en-US" altLang="zh-CN" sz="1600" dirty="0">
                <a:latin typeface="+mn-ea"/>
                <a:hlinkClick r:id="rId23"/>
              </a:rPr>
              <a:t>0 </a:t>
            </a:r>
            <a:r>
              <a:rPr lang="zh-CN" altLang="en-US" sz="1600" dirty="0">
                <a:latin typeface="+mn-ea"/>
                <a:hlinkClick r:id="rId23"/>
              </a:rPr>
              <a:t>开始学架构</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4"/>
              </a:rPr>
              <a:t>从 </a:t>
            </a:r>
            <a:r>
              <a:rPr lang="en-US" altLang="zh-CN" sz="1600" dirty="0">
                <a:latin typeface="+mn-ea"/>
                <a:hlinkClick r:id="rId24"/>
              </a:rPr>
              <a:t>0 </a:t>
            </a:r>
            <a:r>
              <a:rPr lang="zh-CN" altLang="en-US" sz="1600" dirty="0">
                <a:latin typeface="+mn-ea"/>
                <a:hlinkClick r:id="rId24"/>
              </a:rPr>
              <a:t>开始学微服务</a:t>
            </a:r>
            <a:endParaRPr lang="en-US" altLang="zh-CN" sz="1600" dirty="0">
              <a:latin typeface="+mn-ea"/>
            </a:endParaRPr>
          </a:p>
          <a:p>
            <a:pPr marL="285750" indent="-285750">
              <a:buFont typeface="Wingdings" panose="05000000000000000000" pitchFamily="2" charset="2"/>
              <a:buChar char="l"/>
            </a:pPr>
            <a:r>
              <a:rPr lang="en-US" altLang="zh-CN" sz="1600" dirty="0">
                <a:latin typeface="+mn-ea"/>
                <a:hlinkClick r:id="rId25"/>
              </a:rPr>
              <a:t>RPC </a:t>
            </a:r>
            <a:r>
              <a:rPr lang="zh-CN" altLang="en-US" sz="1600" dirty="0">
                <a:latin typeface="+mn-ea"/>
                <a:hlinkClick r:id="rId25"/>
              </a:rPr>
              <a:t>实战与核心原理</a:t>
            </a:r>
            <a:endParaRPr lang="en-US" altLang="zh-CN" sz="1600" dirty="0">
              <a:latin typeface="+mn-ea"/>
            </a:endParaRPr>
          </a:p>
          <a:p>
            <a:pPr marL="285750" indent="-285750">
              <a:buFont typeface="Wingdings" panose="05000000000000000000" pitchFamily="2" charset="2"/>
              <a:buChar char="l"/>
            </a:pPr>
            <a:r>
              <a:rPr lang="zh-CN" altLang="en-US" sz="1600" dirty="0">
                <a:latin typeface="+mn-ea"/>
                <a:hlinkClick r:id="rId26"/>
              </a:rPr>
              <a:t>微服务架构核心 </a:t>
            </a:r>
            <a:r>
              <a:rPr lang="en-US" altLang="zh-CN" sz="1600" dirty="0">
                <a:latin typeface="+mn-ea"/>
                <a:hlinkClick r:id="rId26"/>
              </a:rPr>
              <a:t>20 </a:t>
            </a:r>
            <a:r>
              <a:rPr lang="zh-CN" altLang="en-US" sz="1600" dirty="0">
                <a:latin typeface="+mn-ea"/>
                <a:hlinkClick r:id="rId26"/>
              </a:rPr>
              <a:t>讲</a:t>
            </a:r>
            <a:endParaRPr lang="en-US" altLang="zh-CN" sz="1600" dirty="0">
              <a:latin typeface="+mn-ea"/>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6911</TotalTime>
  <Words>14493</Words>
  <Application>Microsoft Office PowerPoint</Application>
  <PresentationFormat>宽屏</PresentationFormat>
  <Paragraphs>1081</Paragraphs>
  <Slides>97</Slides>
  <Notes>97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97</vt:i4>
      </vt:variant>
    </vt:vector>
  </HeadingPairs>
  <TitlesOfParts>
    <vt:vector size="108" baseType="lpstr">
      <vt:lpstr>-apple-system</vt:lpstr>
      <vt:lpstr>等线</vt:lpstr>
      <vt:lpstr>华文彩云</vt:lpstr>
      <vt:lpstr>微软雅黑</vt:lpstr>
      <vt:lpstr>Agency FB</vt:lpstr>
      <vt:lpstr>Arial</vt:lpstr>
      <vt:lpstr>Calibri</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 鹏</cp:lastModifiedBy>
  <cp:revision>462</cp:revision>
  <dcterms:created xsi:type="dcterms:W3CDTF">2018-03-15T15:36:21Z</dcterms:created>
  <dcterms:modified xsi:type="dcterms:W3CDTF">2021-07-12T02:55:20Z</dcterms:modified>
  <cp:contentStatus>https:/shop410307923.taobao.com;</cp:contentStatus>
</cp:coreProperties>
</file>